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4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64" d="100"/>
          <a:sy n="64" d="100"/>
        </p:scale>
        <p:origin x="90"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5" name="Picture 4" descr="blue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3" name="TextBox 2"/>
          <p:cNvSpPr txBox="1"/>
          <p:nvPr userDrawn="1"/>
        </p:nvSpPr>
        <p:spPr>
          <a:xfrm>
            <a:off x="153710" y="151718"/>
            <a:ext cx="6634364" cy="3619794"/>
          </a:xfrm>
          <a:prstGeom prst="rect">
            <a:avLst/>
          </a:prstGeom>
          <a:noFill/>
        </p:spPr>
        <p:txBody>
          <a:bodyPr wrap="square" rtlCol="0">
            <a:spAutoFit/>
          </a:bodyPr>
          <a:lstStyle/>
          <a:p>
            <a:pPr>
              <a:lnSpc>
                <a:spcPts val="6800"/>
              </a:lnSpc>
            </a:pPr>
            <a:r>
              <a:rPr lang="en-US" sz="7200" b="1" kern="5000" spc="-200" dirty="0">
                <a:solidFill>
                  <a:srgbClr val="FFFFFF"/>
                </a:solidFill>
                <a:latin typeface="Theinhardt"/>
              </a:rPr>
              <a:t>Presentation</a:t>
            </a:r>
            <a:br>
              <a:rPr lang="en-US" sz="7200" b="1" kern="5000" spc="-200" dirty="0">
                <a:solidFill>
                  <a:srgbClr val="FFFFFF"/>
                </a:solidFill>
                <a:latin typeface="Theinhardt"/>
              </a:rPr>
            </a:br>
            <a:r>
              <a:rPr lang="en-US" sz="7200" b="1" kern="5000" spc="-200" dirty="0">
                <a:solidFill>
                  <a:srgbClr val="FFFFFF"/>
                </a:solidFill>
                <a:latin typeface="Theinhardt"/>
              </a:rPr>
              <a:t>Title Goes Here</a:t>
            </a:r>
            <a:br>
              <a:rPr lang="en-US" sz="7200" b="1" kern="5000" spc="-200" dirty="0">
                <a:solidFill>
                  <a:srgbClr val="FFFFFF"/>
                </a:solidFill>
                <a:latin typeface="Theinhardt"/>
              </a:rPr>
            </a:br>
            <a:r>
              <a:rPr lang="en-US" sz="7200" b="1" kern="5000" spc="-200" dirty="0">
                <a:solidFill>
                  <a:schemeClr val="tx2">
                    <a:lumMod val="20000"/>
                    <a:lumOff val="80000"/>
                  </a:schemeClr>
                </a:solidFill>
                <a:latin typeface="Theinhardt"/>
              </a:rPr>
              <a:t>Subtitle of </a:t>
            </a:r>
            <a:br>
              <a:rPr lang="en-US" sz="7200" b="1" kern="5000" spc="-200" dirty="0">
                <a:solidFill>
                  <a:schemeClr val="tx2">
                    <a:lumMod val="20000"/>
                    <a:lumOff val="80000"/>
                  </a:schemeClr>
                </a:solidFill>
                <a:latin typeface="Theinhardt"/>
              </a:rPr>
            </a:br>
            <a:r>
              <a:rPr lang="en-US" sz="7200" b="1" kern="5000" spc="-200" dirty="0">
                <a:solidFill>
                  <a:schemeClr val="tx2">
                    <a:lumMod val="20000"/>
                    <a:lumOff val="80000"/>
                  </a:schemeClr>
                </a:solidFill>
                <a:latin typeface="Theinhardt"/>
              </a:rPr>
              <a:t>Presentation</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309284" y="4497654"/>
            <a:ext cx="1599513" cy="2135995"/>
          </a:xfrm>
          <a:prstGeom prst="rect">
            <a:avLst/>
          </a:prstGeom>
        </p:spPr>
      </p:pic>
    </p:spTree>
    <p:extLst>
      <p:ext uri="{BB962C8B-B14F-4D97-AF65-F5344CB8AC3E}">
        <p14:creationId xmlns:p14="http://schemas.microsoft.com/office/powerpoint/2010/main" val="444750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blue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descr="new_uic_mark_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30823" y="6108510"/>
            <a:ext cx="530352" cy="530352"/>
          </a:xfrm>
          <a:prstGeom prst="rect">
            <a:avLst/>
          </a:prstGeom>
        </p:spPr>
      </p:pic>
    </p:spTree>
    <p:extLst>
      <p:ext uri="{BB962C8B-B14F-4D97-AF65-F5344CB8AC3E}">
        <p14:creationId xmlns:p14="http://schemas.microsoft.com/office/powerpoint/2010/main" val="237304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30536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9"/>
            <a:ext cx="10515600" cy="1693862"/>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25650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210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64744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3"/>
          <p:cNvSpPr>
            <a:spLocks noGrp="1"/>
          </p:cNvSpPr>
          <p:nvPr>
            <p:ph sz="half" idx="2"/>
          </p:nvPr>
        </p:nvSpPr>
        <p:spPr>
          <a:xfrm>
            <a:off x="839788" y="1794933"/>
            <a:ext cx="7254345" cy="43947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4"/>
          </p:nvPr>
        </p:nvSpPr>
        <p:spPr>
          <a:xfrm>
            <a:off x="8212668" y="1794933"/>
            <a:ext cx="3142720" cy="4394730"/>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279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957786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7838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new_uic_mark_blue.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5821118" y="6203973"/>
            <a:ext cx="549764" cy="549764"/>
          </a:xfrm>
          <a:prstGeom prst="rect">
            <a:avLst/>
          </a:prstGeom>
        </p:spPr>
      </p:pic>
    </p:spTree>
    <p:extLst>
      <p:ext uri="{BB962C8B-B14F-4D97-AF65-F5344CB8AC3E}">
        <p14:creationId xmlns:p14="http://schemas.microsoft.com/office/powerpoint/2010/main" val="3348681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914400" rtl="0" eaLnBrk="1" latinLnBrk="0" hangingPunct="1">
        <a:lnSpc>
          <a:spcPct val="90000"/>
        </a:lnSpc>
        <a:spcBef>
          <a:spcPct val="0"/>
        </a:spcBef>
        <a:buNone/>
        <a:defRPr sz="4400" b="1" i="0" kern="1200">
          <a:solidFill>
            <a:srgbClr val="2850A3"/>
          </a:solidFill>
          <a:latin typeface="Theinhardt Black" charset="0"/>
          <a:ea typeface="Theinhardt Black" charset="0"/>
          <a:cs typeface="Theinhardt Black"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Theinhardt" charset="0"/>
          <a:ea typeface="Theinhardt" charset="0"/>
          <a:cs typeface="Theinhardt"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Theinhardt" charset="0"/>
          <a:ea typeface="Theinhardt" charset="0"/>
          <a:cs typeface="Theinhardt"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Theinhardt" charset="0"/>
          <a:ea typeface="Theinhardt" charset="0"/>
          <a:cs typeface="Theinhardt"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Theinhardt" charset="0"/>
          <a:ea typeface="Theinhardt" charset="0"/>
          <a:cs typeface="Theinhardt"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Theinhardt" charset="0"/>
          <a:ea typeface="Theinhardt" charset="0"/>
          <a:cs typeface="Theinhardt"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50000"/>
          </a:schemeClr>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F70137E-6640-4BCD-ADE6-3982E1082530}"/>
              </a:ext>
            </a:extLst>
          </p:cNvPr>
          <p:cNvSpPr>
            <a:spLocks noGrp="1"/>
          </p:cNvSpPr>
          <p:nvPr>
            <p:ph type="title"/>
          </p:nvPr>
        </p:nvSpPr>
        <p:spPr>
          <a:xfrm>
            <a:off x="3143251" y="260783"/>
            <a:ext cx="8554482" cy="1325563"/>
          </a:xfr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rmAutofit/>
          </a:bodyPr>
          <a:lstStyle/>
          <a:p>
            <a:r>
              <a:rPr lang="en-US" dirty="0">
                <a:solidFill>
                  <a:schemeClr val="tx1"/>
                </a:solidFill>
              </a:rPr>
              <a:t>Disability Resource Center (DRC)</a:t>
            </a:r>
            <a:br>
              <a:rPr lang="en-US" dirty="0">
                <a:solidFill>
                  <a:schemeClr val="tx1"/>
                </a:solidFill>
              </a:rPr>
            </a:br>
            <a:r>
              <a:rPr lang="en-US" sz="2400" dirty="0">
                <a:solidFill>
                  <a:schemeClr val="tx1"/>
                </a:solidFill>
              </a:rPr>
              <a:t>1070 SSB </a:t>
            </a:r>
            <a:r>
              <a:rPr lang="en-US" sz="2400" dirty="0">
                <a:solidFill>
                  <a:schemeClr val="tx1"/>
                </a:solidFill>
                <a:sym typeface="Symbol" panose="05050102010706020507" pitchFamily="18" charset="2"/>
              </a:rPr>
              <a:t> </a:t>
            </a:r>
            <a:r>
              <a:rPr lang="en-US" sz="2400" dirty="0">
                <a:solidFill>
                  <a:schemeClr val="tx1"/>
                </a:solidFill>
              </a:rPr>
              <a:t>drc.uic.edu </a:t>
            </a:r>
            <a:r>
              <a:rPr lang="en-US" sz="2400" dirty="0">
                <a:solidFill>
                  <a:schemeClr val="tx1"/>
                </a:solidFill>
                <a:sym typeface="Symbol" panose="05050102010706020507" pitchFamily="18" charset="2"/>
              </a:rPr>
              <a:t></a:t>
            </a:r>
            <a:r>
              <a:rPr lang="en-US" sz="2400" dirty="0">
                <a:solidFill>
                  <a:schemeClr val="tx1"/>
                </a:solidFill>
              </a:rPr>
              <a:t> (312) 413-2183 </a:t>
            </a:r>
            <a:r>
              <a:rPr lang="en-US" sz="2400" dirty="0">
                <a:solidFill>
                  <a:schemeClr val="tx1"/>
                </a:solidFill>
                <a:sym typeface="Symbol" panose="05050102010706020507" pitchFamily="18" charset="2"/>
              </a:rPr>
              <a:t> drc@uic.edu</a:t>
            </a:r>
            <a:endParaRPr lang="en-US" sz="2400" dirty="0">
              <a:solidFill>
                <a:schemeClr val="tx1"/>
              </a:solidFill>
            </a:endParaRPr>
          </a:p>
        </p:txBody>
      </p:sp>
      <p:pic>
        <p:nvPicPr>
          <p:cNvPr id="2" name="Picture 1" descr="Collage of two images, George Bush signing the ADA, and thousands of people standing outside the white house with the words &quot;ADA July 26, 1990&quot;">
            <a:extLst>
              <a:ext uri="{FF2B5EF4-FFF2-40B4-BE49-F238E27FC236}">
                <a16:creationId xmlns:a16="http://schemas.microsoft.com/office/drawing/2014/main" id="{C0014749-42E4-47FB-B846-8D92437D947E}"/>
              </a:ext>
            </a:extLst>
          </p:cNvPr>
          <p:cNvPicPr>
            <a:picLocks noChangeAspect="1"/>
          </p:cNvPicPr>
          <p:nvPr/>
        </p:nvPicPr>
        <p:blipFill>
          <a:blip r:embed="rId2"/>
          <a:stretch>
            <a:fillRect/>
          </a:stretch>
        </p:blipFill>
        <p:spPr>
          <a:xfrm>
            <a:off x="419353" y="260784"/>
            <a:ext cx="2298391" cy="4940804"/>
          </a:xfrm>
          <a:prstGeom prst="rect">
            <a:avLst/>
          </a:prstGeom>
          <a:ln w="12700" cap="sq">
            <a:solidFill>
              <a:srgbClr val="000000"/>
            </a:solidFill>
            <a:miter lim="800000"/>
          </a:ln>
          <a:effectLst>
            <a:outerShdw blurRad="57150" dist="50800" dir="2700000" algn="tl" rotWithShape="0">
              <a:srgbClr val="000000">
                <a:alpha val="40000"/>
              </a:srgbClr>
            </a:outerShdw>
          </a:effectLst>
        </p:spPr>
      </p:pic>
      <p:sp>
        <p:nvSpPr>
          <p:cNvPr id="13" name="Content Placeholder 12">
            <a:extLst>
              <a:ext uri="{FF2B5EF4-FFF2-40B4-BE49-F238E27FC236}">
                <a16:creationId xmlns:a16="http://schemas.microsoft.com/office/drawing/2014/main" id="{6DC54456-602A-47FA-AA2A-E71905A8D326}"/>
              </a:ext>
            </a:extLst>
          </p:cNvPr>
          <p:cNvSpPr>
            <a:spLocks noGrp="1"/>
          </p:cNvSpPr>
          <p:nvPr>
            <p:ph sz="quarter" idx="4"/>
          </p:nvPr>
        </p:nvSpPr>
        <p:spPr>
          <a:xfrm>
            <a:off x="3143251" y="1680485"/>
            <a:ext cx="8554482" cy="3521102"/>
          </a:xfr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normAutofit fontScale="92500"/>
          </a:bodyPr>
          <a:lstStyle/>
          <a:p>
            <a:pPr marL="0" indent="0" algn="ctr">
              <a:lnSpc>
                <a:spcPct val="70000"/>
              </a:lnSpc>
              <a:buNone/>
            </a:pPr>
            <a:r>
              <a:rPr lang="en-US" dirty="0"/>
              <a:t>If you’re a college student with a disability, you have </a:t>
            </a:r>
            <a:r>
              <a:rPr lang="en-US" u="sng" dirty="0"/>
              <a:t>RIGHTS</a:t>
            </a:r>
            <a:r>
              <a:rPr lang="en-US" dirty="0"/>
              <a:t>…</a:t>
            </a:r>
          </a:p>
          <a:p>
            <a:pPr marL="0" indent="0" algn="ctr">
              <a:lnSpc>
                <a:spcPct val="70000"/>
              </a:lnSpc>
              <a:buNone/>
            </a:pPr>
            <a:r>
              <a:rPr lang="en-US" dirty="0"/>
              <a:t>but </a:t>
            </a:r>
            <a:r>
              <a:rPr lang="en-US" u="sng" dirty="0"/>
              <a:t>YOU</a:t>
            </a:r>
            <a:r>
              <a:rPr lang="en-US" dirty="0"/>
              <a:t> have to take the first step!</a:t>
            </a:r>
          </a:p>
          <a:p>
            <a:pPr marL="0" indent="0" algn="ctr">
              <a:lnSpc>
                <a:spcPct val="70000"/>
              </a:lnSpc>
              <a:buNone/>
            </a:pPr>
            <a:endParaRPr lang="en-US" sz="500" dirty="0"/>
          </a:p>
          <a:p>
            <a:pPr marL="0" indent="0">
              <a:lnSpc>
                <a:spcPct val="70000"/>
              </a:lnSpc>
              <a:buNone/>
            </a:pPr>
            <a:r>
              <a:rPr lang="en-US" b="1" u="sng" dirty="0"/>
              <a:t>Contact the DRC </a:t>
            </a:r>
            <a:r>
              <a:rPr lang="en-US" dirty="0"/>
              <a:t>via phone, email, or in person for more info and DRC staff can walk you through your next steps</a:t>
            </a:r>
          </a:p>
          <a:p>
            <a:pPr marL="0" indent="0">
              <a:lnSpc>
                <a:spcPct val="70000"/>
              </a:lnSpc>
              <a:buNone/>
            </a:pPr>
            <a:r>
              <a:rPr lang="en-US" dirty="0"/>
              <a:t>DRC provides reasonable accommodations for students with disabilities, including chronic and mental health conditions</a:t>
            </a:r>
          </a:p>
          <a:p>
            <a:pPr lvl="1">
              <a:lnSpc>
                <a:spcPct val="70000"/>
              </a:lnSpc>
              <a:buFontTx/>
              <a:buChar char="-"/>
            </a:pPr>
            <a:r>
              <a:rPr lang="en-US" dirty="0"/>
              <a:t>Ex) Testing accommodations (extended time, quiet room)</a:t>
            </a:r>
          </a:p>
          <a:p>
            <a:pPr lvl="1">
              <a:lnSpc>
                <a:spcPct val="70000"/>
              </a:lnSpc>
              <a:buFontTx/>
              <a:buChar char="-"/>
            </a:pPr>
            <a:r>
              <a:rPr lang="en-US" dirty="0"/>
              <a:t>Ex) Audio, braille, and other alternative formats</a:t>
            </a:r>
          </a:p>
          <a:p>
            <a:pPr lvl="1">
              <a:lnSpc>
                <a:spcPct val="70000"/>
              </a:lnSpc>
              <a:buFontTx/>
              <a:buChar char="-"/>
            </a:pPr>
            <a:r>
              <a:rPr lang="en-US" dirty="0"/>
              <a:t>Ex) Assistive technology and software</a:t>
            </a:r>
          </a:p>
          <a:p>
            <a:pPr lvl="1">
              <a:lnSpc>
                <a:spcPct val="70000"/>
              </a:lnSpc>
              <a:buFontTx/>
              <a:buChar char="-"/>
            </a:pPr>
            <a:r>
              <a:rPr lang="en-US" dirty="0"/>
              <a:t>Ex) Reasonable flexibility with attendance and deadline policies</a:t>
            </a:r>
          </a:p>
        </p:txBody>
      </p:sp>
      <p:sp>
        <p:nvSpPr>
          <p:cNvPr id="11" name="Text Placeholder 10">
            <a:extLst>
              <a:ext uri="{FF2B5EF4-FFF2-40B4-BE49-F238E27FC236}">
                <a16:creationId xmlns:a16="http://schemas.microsoft.com/office/drawing/2014/main" id="{92473358-F77C-4A79-BA04-CE0E9C340411}"/>
              </a:ext>
            </a:extLst>
          </p:cNvPr>
          <p:cNvSpPr>
            <a:spLocks noGrp="1"/>
          </p:cNvSpPr>
          <p:nvPr>
            <p:ph type="body" idx="1"/>
          </p:nvPr>
        </p:nvSpPr>
        <p:spPr>
          <a:xfrm>
            <a:off x="457200" y="5570358"/>
            <a:ext cx="11620849" cy="484638"/>
          </a:xfrm>
        </p:spPr>
        <p:txBody>
          <a:bodyPr>
            <a:noAutofit/>
          </a:bodyPr>
          <a:lstStyle/>
          <a:p>
            <a:pPr algn="ctr"/>
            <a:r>
              <a:rPr lang="en-US" sz="1600" dirty="0">
                <a:solidFill>
                  <a:schemeClr val="bg1"/>
                </a:solidFill>
              </a:rPr>
              <a:t>The mission of the Disability Resource Center (DRC) is to empower the UIC community with the knowledge, resources, and skills necessary to ensure full access and engagement for students with disabilities in all aspects of college life.</a:t>
            </a:r>
          </a:p>
        </p:txBody>
      </p:sp>
      <p:cxnSp>
        <p:nvCxnSpPr>
          <p:cNvPr id="17" name="Straight Connector 16">
            <a:extLst>
              <a:ext uri="{FF2B5EF4-FFF2-40B4-BE49-F238E27FC236}">
                <a16:creationId xmlns:a16="http://schemas.microsoft.com/office/drawing/2014/main" id="{79B96BDE-CD1F-42F6-9552-6B0384294551}"/>
              </a:ext>
              <a:ext uri="{C183D7F6-B498-43B3-948B-1728B52AA6E4}">
                <adec:decorative xmlns:adec="http://schemas.microsoft.com/office/drawing/2017/decorative" xmlns="" val="1"/>
              </a:ext>
            </a:extLst>
          </p:cNvPr>
          <p:cNvCxnSpPr/>
          <p:nvPr/>
        </p:nvCxnSpPr>
        <p:spPr>
          <a:xfrm>
            <a:off x="4960620" y="2560320"/>
            <a:ext cx="488061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descr="UIC Logo">
            <a:extLst>
              <a:ext uri="{FF2B5EF4-FFF2-40B4-BE49-F238E27FC236}">
                <a16:creationId xmlns:a16="http://schemas.microsoft.com/office/drawing/2014/main" id="{3E637433-F94C-8445-ACEF-3C0D4B285C82}"/>
              </a:ext>
            </a:extLst>
          </p:cNvPr>
          <p:cNvPicPr>
            <a:picLocks noChangeAspect="1"/>
          </p:cNvPicPr>
          <p:nvPr/>
        </p:nvPicPr>
        <p:blipFill>
          <a:blip r:embed="rId3"/>
          <a:stretch>
            <a:fillRect/>
          </a:stretch>
        </p:blipFill>
        <p:spPr>
          <a:xfrm>
            <a:off x="5629543" y="5943465"/>
            <a:ext cx="932915" cy="932915"/>
          </a:xfrm>
          <a:prstGeom prst="rect">
            <a:avLst/>
          </a:prstGeom>
        </p:spPr>
      </p:pic>
    </p:spTree>
    <p:extLst>
      <p:ext uri="{BB962C8B-B14F-4D97-AF65-F5344CB8AC3E}">
        <p14:creationId xmlns:p14="http://schemas.microsoft.com/office/powerpoint/2010/main" val="412215046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145</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Symbol</vt:lpstr>
      <vt:lpstr>Theinhardt</vt:lpstr>
      <vt:lpstr>Theinhardt Black</vt:lpstr>
      <vt:lpstr>1_Office Theme</vt:lpstr>
      <vt:lpstr>Disability Resource Center (DRC) 1070 SSB  drc.uic.edu  (312) 413-2183  drc@uic.edu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Roessler, Brian A</dc:creator>
  <cp:lastModifiedBy>TestingLaptop1</cp:lastModifiedBy>
  <cp:revision>7</cp:revision>
  <dcterms:created xsi:type="dcterms:W3CDTF">2019-05-28T19:35:12Z</dcterms:created>
  <dcterms:modified xsi:type="dcterms:W3CDTF">2019-07-23T16:35:16Z</dcterms:modified>
</cp:coreProperties>
</file>