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492" r:id="rId2"/>
    <p:sldId id="485" r:id="rId3"/>
    <p:sldId id="490" r:id="rId4"/>
    <p:sldId id="260" r:id="rId5"/>
    <p:sldId id="267" r:id="rId6"/>
    <p:sldId id="484" r:id="rId7"/>
    <p:sldId id="265" r:id="rId8"/>
    <p:sldId id="270" r:id="rId9"/>
    <p:sldId id="468" r:id="rId10"/>
    <p:sldId id="456" r:id="rId11"/>
    <p:sldId id="491" r:id="rId12"/>
    <p:sldId id="2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3758" autoAdjust="0"/>
  </p:normalViewPr>
  <p:slideViewPr>
    <p:cSldViewPr snapToGrid="0" snapToObjects="1">
      <p:cViewPr>
        <p:scale>
          <a:sx n="57" d="100"/>
          <a:sy n="57" d="100"/>
        </p:scale>
        <p:origin x="972" y="1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AF9D78-78A6-4A1E-9CB3-1BA94AD2175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CB230A9F-840D-4AD3-9E69-7132F92B9175}">
      <dgm:prSet phldrT="[Text]" custT="1"/>
      <dgm:spPr/>
      <dgm:t>
        <a:bodyPr/>
        <a:lstStyle/>
        <a:p>
          <a:r>
            <a:rPr lang="en-US" sz="1700" b="1" dirty="0"/>
            <a:t>Interactive Process</a:t>
          </a:r>
        </a:p>
      </dgm:t>
    </dgm:pt>
    <dgm:pt modelId="{ED5E8FC5-AE09-4205-9AD4-7D27AAB6EE3B}" type="parTrans" cxnId="{F234570D-2914-4D6D-AEF7-BF6E58F9E842}">
      <dgm:prSet/>
      <dgm:spPr/>
      <dgm:t>
        <a:bodyPr/>
        <a:lstStyle/>
        <a:p>
          <a:endParaRPr lang="en-US"/>
        </a:p>
      </dgm:t>
    </dgm:pt>
    <dgm:pt modelId="{3CE4247E-7FF5-4CD5-BAFC-099B17844CA8}" type="sibTrans" cxnId="{F234570D-2914-4D6D-AEF7-BF6E58F9E842}">
      <dgm:prSet/>
      <dgm:spPr/>
      <dgm:t>
        <a:bodyPr/>
        <a:lstStyle/>
        <a:p>
          <a:endParaRPr lang="en-US"/>
        </a:p>
      </dgm:t>
    </dgm:pt>
    <dgm:pt modelId="{03CB57D3-2F85-48FE-81ED-49A6BCEDC27C}">
      <dgm:prSet phldrT="[Text]" custT="1"/>
      <dgm:spPr/>
      <dgm:t>
        <a:bodyPr/>
        <a:lstStyle/>
        <a:p>
          <a:r>
            <a:rPr lang="en-US" sz="1700" b="1" dirty="0"/>
            <a:t>Letter of Accommodation</a:t>
          </a:r>
        </a:p>
      </dgm:t>
    </dgm:pt>
    <dgm:pt modelId="{30888F6A-9481-4121-8BC5-69C775ACB8E3}" type="parTrans" cxnId="{65EF13E2-3A70-454F-88E6-27F9CAFD5C6B}">
      <dgm:prSet/>
      <dgm:spPr/>
      <dgm:t>
        <a:bodyPr/>
        <a:lstStyle/>
        <a:p>
          <a:endParaRPr lang="en-US"/>
        </a:p>
      </dgm:t>
    </dgm:pt>
    <dgm:pt modelId="{05E3C945-440D-455D-88A3-9ECD4D011737}" type="sibTrans" cxnId="{65EF13E2-3A70-454F-88E6-27F9CAFD5C6B}">
      <dgm:prSet/>
      <dgm:spPr/>
      <dgm:t>
        <a:bodyPr/>
        <a:lstStyle/>
        <a:p>
          <a:endParaRPr lang="en-US"/>
        </a:p>
      </dgm:t>
    </dgm:pt>
    <dgm:pt modelId="{46F8C857-512F-48D0-885D-A96FB06EBDB7}">
      <dgm:prSet phldrT="[Text]" custT="1"/>
      <dgm:spPr/>
      <dgm:t>
        <a:bodyPr lIns="0" tIns="0" rIns="0" bIns="0"/>
        <a:lstStyle/>
        <a:p>
          <a:r>
            <a:rPr lang="en-US" sz="1700" b="1" dirty="0"/>
            <a:t>Implementation</a:t>
          </a:r>
        </a:p>
      </dgm:t>
    </dgm:pt>
    <dgm:pt modelId="{96E9702F-B17F-438F-A08A-CCA79AA268E1}" type="parTrans" cxnId="{B16BBFDE-35BE-48ED-AAA5-964680C53FED}">
      <dgm:prSet/>
      <dgm:spPr/>
      <dgm:t>
        <a:bodyPr/>
        <a:lstStyle/>
        <a:p>
          <a:endParaRPr lang="en-US"/>
        </a:p>
      </dgm:t>
    </dgm:pt>
    <dgm:pt modelId="{8357FCEE-C1C8-4E92-8012-3CDBE7D9CBE9}" type="sibTrans" cxnId="{B16BBFDE-35BE-48ED-AAA5-964680C53FED}">
      <dgm:prSet/>
      <dgm:spPr/>
      <dgm:t>
        <a:bodyPr/>
        <a:lstStyle/>
        <a:p>
          <a:endParaRPr lang="en-US"/>
        </a:p>
      </dgm:t>
    </dgm:pt>
    <dgm:pt modelId="{ABEB8DDC-EBD1-4B50-A95F-2C4E4D09ECA8}" type="pres">
      <dgm:prSet presAssocID="{80AF9D78-78A6-4A1E-9CB3-1BA94AD21757}" presName="compositeShape" presStyleCnt="0">
        <dgm:presLayoutVars>
          <dgm:chMax val="7"/>
          <dgm:dir/>
          <dgm:resizeHandles val="exact"/>
        </dgm:presLayoutVars>
      </dgm:prSet>
      <dgm:spPr/>
    </dgm:pt>
    <dgm:pt modelId="{BCEC5828-EF4B-4042-BEE4-5E45E7266871}" type="pres">
      <dgm:prSet presAssocID="{80AF9D78-78A6-4A1E-9CB3-1BA94AD21757}" presName="wedge1" presStyleLbl="node1" presStyleIdx="0" presStyleCnt="3"/>
      <dgm:spPr/>
    </dgm:pt>
    <dgm:pt modelId="{EEA70A4A-7446-4072-A3BD-4F84B7C868BA}" type="pres">
      <dgm:prSet presAssocID="{80AF9D78-78A6-4A1E-9CB3-1BA94AD21757}" presName="dummy1a" presStyleCnt="0"/>
      <dgm:spPr/>
    </dgm:pt>
    <dgm:pt modelId="{45129FD9-3CEA-4626-8CD1-CCA43DCD5640}" type="pres">
      <dgm:prSet presAssocID="{80AF9D78-78A6-4A1E-9CB3-1BA94AD21757}" presName="dummy1b" presStyleCnt="0"/>
      <dgm:spPr/>
    </dgm:pt>
    <dgm:pt modelId="{E9E24869-A4B3-4328-ACE9-9C8A6D477128}" type="pres">
      <dgm:prSet presAssocID="{80AF9D78-78A6-4A1E-9CB3-1BA94AD2175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3094B4A-F061-49AF-A5DD-2B179C2BF831}" type="pres">
      <dgm:prSet presAssocID="{80AF9D78-78A6-4A1E-9CB3-1BA94AD21757}" presName="wedge2" presStyleLbl="node1" presStyleIdx="1" presStyleCnt="3"/>
      <dgm:spPr/>
    </dgm:pt>
    <dgm:pt modelId="{88AD8A27-9346-4174-A0F5-BFF5736A55D8}" type="pres">
      <dgm:prSet presAssocID="{80AF9D78-78A6-4A1E-9CB3-1BA94AD21757}" presName="dummy2a" presStyleCnt="0"/>
      <dgm:spPr/>
    </dgm:pt>
    <dgm:pt modelId="{8DF3FCB5-E00D-4A3A-9C42-79DB00135CD9}" type="pres">
      <dgm:prSet presAssocID="{80AF9D78-78A6-4A1E-9CB3-1BA94AD21757}" presName="dummy2b" presStyleCnt="0"/>
      <dgm:spPr/>
    </dgm:pt>
    <dgm:pt modelId="{FBE8C7ED-0943-4331-92C3-4BA718C390A1}" type="pres">
      <dgm:prSet presAssocID="{80AF9D78-78A6-4A1E-9CB3-1BA94AD2175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A78849C-77B6-47BA-8911-9BE6ECEB6577}" type="pres">
      <dgm:prSet presAssocID="{80AF9D78-78A6-4A1E-9CB3-1BA94AD21757}" presName="wedge3" presStyleLbl="node1" presStyleIdx="2" presStyleCnt="3"/>
      <dgm:spPr/>
    </dgm:pt>
    <dgm:pt modelId="{A27A6287-3A9F-4F7D-84D0-9D35F9383AE8}" type="pres">
      <dgm:prSet presAssocID="{80AF9D78-78A6-4A1E-9CB3-1BA94AD21757}" presName="dummy3a" presStyleCnt="0"/>
      <dgm:spPr/>
    </dgm:pt>
    <dgm:pt modelId="{E7F91A63-7C2D-4479-82E0-B6A1F1B3D39A}" type="pres">
      <dgm:prSet presAssocID="{80AF9D78-78A6-4A1E-9CB3-1BA94AD21757}" presName="dummy3b" presStyleCnt="0"/>
      <dgm:spPr/>
    </dgm:pt>
    <dgm:pt modelId="{D7CDEE93-6168-46C6-BAEC-E2CA3F1AB442}" type="pres">
      <dgm:prSet presAssocID="{80AF9D78-78A6-4A1E-9CB3-1BA94AD2175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C528C99-5EB2-4A1B-9DCB-CF54D0B5596A}" type="pres">
      <dgm:prSet presAssocID="{3CE4247E-7FF5-4CD5-BAFC-099B17844CA8}" presName="arrowWedge1" presStyleLbl="fgSibTrans2D1" presStyleIdx="0" presStyleCnt="3"/>
      <dgm:spPr>
        <a:solidFill>
          <a:schemeClr val="accent1">
            <a:lumMod val="40000"/>
            <a:lumOff val="60000"/>
          </a:schemeClr>
        </a:solidFill>
      </dgm:spPr>
    </dgm:pt>
    <dgm:pt modelId="{2240267E-4331-437A-BE37-7720B00C3271}" type="pres">
      <dgm:prSet presAssocID="{05E3C945-440D-455D-88A3-9ECD4D011737}" presName="arrowWedge2" presStyleLbl="fgSibTrans2D1" presStyleIdx="1" presStyleCnt="3"/>
      <dgm:spPr>
        <a:solidFill>
          <a:schemeClr val="accent1">
            <a:lumMod val="40000"/>
            <a:lumOff val="60000"/>
          </a:schemeClr>
        </a:solidFill>
      </dgm:spPr>
    </dgm:pt>
    <dgm:pt modelId="{FF835ABC-95E2-4D1C-A411-E5428F01FE21}" type="pres">
      <dgm:prSet presAssocID="{8357FCEE-C1C8-4E92-8012-3CDBE7D9CBE9}" presName="arrowWedge3" presStyleLbl="fgSibTrans2D1" presStyleIdx="2" presStyleCnt="3"/>
      <dgm:spPr>
        <a:solidFill>
          <a:schemeClr val="accent1">
            <a:lumMod val="40000"/>
            <a:lumOff val="60000"/>
          </a:schemeClr>
        </a:solidFill>
        <a:ln>
          <a:noFill/>
        </a:ln>
      </dgm:spPr>
    </dgm:pt>
  </dgm:ptLst>
  <dgm:cxnLst>
    <dgm:cxn modelId="{F234570D-2914-4D6D-AEF7-BF6E58F9E842}" srcId="{80AF9D78-78A6-4A1E-9CB3-1BA94AD21757}" destId="{CB230A9F-840D-4AD3-9E69-7132F92B9175}" srcOrd="0" destOrd="0" parTransId="{ED5E8FC5-AE09-4205-9AD4-7D27AAB6EE3B}" sibTransId="{3CE4247E-7FF5-4CD5-BAFC-099B17844CA8}"/>
    <dgm:cxn modelId="{D72FB742-8586-4D4F-B3A8-CCCF868761A1}" type="presOf" srcId="{46F8C857-512F-48D0-885D-A96FB06EBDB7}" destId="{EA78849C-77B6-47BA-8911-9BE6ECEB6577}" srcOrd="0" destOrd="0" presId="urn:microsoft.com/office/officeart/2005/8/layout/cycle8"/>
    <dgm:cxn modelId="{59049F69-02EC-4ADA-8EB2-65BB6F067477}" type="presOf" srcId="{CB230A9F-840D-4AD3-9E69-7132F92B9175}" destId="{E9E24869-A4B3-4328-ACE9-9C8A6D477128}" srcOrd="1" destOrd="0" presId="urn:microsoft.com/office/officeart/2005/8/layout/cycle8"/>
    <dgm:cxn modelId="{17773957-5BBB-4ABF-B009-FD58231AF3CF}" type="presOf" srcId="{CB230A9F-840D-4AD3-9E69-7132F92B9175}" destId="{BCEC5828-EF4B-4042-BEE4-5E45E7266871}" srcOrd="0" destOrd="0" presId="urn:microsoft.com/office/officeart/2005/8/layout/cycle8"/>
    <dgm:cxn modelId="{E4CFDCB3-AA14-4397-8A9D-4162885BAF6E}" type="presOf" srcId="{80AF9D78-78A6-4A1E-9CB3-1BA94AD21757}" destId="{ABEB8DDC-EBD1-4B50-A95F-2C4E4D09ECA8}" srcOrd="0" destOrd="0" presId="urn:microsoft.com/office/officeart/2005/8/layout/cycle8"/>
    <dgm:cxn modelId="{17C2B6C9-E7AD-4017-AA6A-D0A9E1AA7EDD}" type="presOf" srcId="{03CB57D3-2F85-48FE-81ED-49A6BCEDC27C}" destId="{FBE8C7ED-0943-4331-92C3-4BA718C390A1}" srcOrd="1" destOrd="0" presId="urn:microsoft.com/office/officeart/2005/8/layout/cycle8"/>
    <dgm:cxn modelId="{B16BBFDE-35BE-48ED-AAA5-964680C53FED}" srcId="{80AF9D78-78A6-4A1E-9CB3-1BA94AD21757}" destId="{46F8C857-512F-48D0-885D-A96FB06EBDB7}" srcOrd="2" destOrd="0" parTransId="{96E9702F-B17F-438F-A08A-CCA79AA268E1}" sibTransId="{8357FCEE-C1C8-4E92-8012-3CDBE7D9CBE9}"/>
    <dgm:cxn modelId="{65EF13E2-3A70-454F-88E6-27F9CAFD5C6B}" srcId="{80AF9D78-78A6-4A1E-9CB3-1BA94AD21757}" destId="{03CB57D3-2F85-48FE-81ED-49A6BCEDC27C}" srcOrd="1" destOrd="0" parTransId="{30888F6A-9481-4121-8BC5-69C775ACB8E3}" sibTransId="{05E3C945-440D-455D-88A3-9ECD4D011737}"/>
    <dgm:cxn modelId="{B5A6DBEC-C80F-45C6-83B6-62B822F204C7}" type="presOf" srcId="{46F8C857-512F-48D0-885D-A96FB06EBDB7}" destId="{D7CDEE93-6168-46C6-BAEC-E2CA3F1AB442}" srcOrd="1" destOrd="0" presId="urn:microsoft.com/office/officeart/2005/8/layout/cycle8"/>
    <dgm:cxn modelId="{93C7DFF1-C8F1-4FFA-8DED-BDB38C770AAD}" type="presOf" srcId="{03CB57D3-2F85-48FE-81ED-49A6BCEDC27C}" destId="{B3094B4A-F061-49AF-A5DD-2B179C2BF831}" srcOrd="0" destOrd="0" presId="urn:microsoft.com/office/officeart/2005/8/layout/cycle8"/>
    <dgm:cxn modelId="{329EDB7E-65DF-4A6C-A03B-FF6AA4255A62}" type="presParOf" srcId="{ABEB8DDC-EBD1-4B50-A95F-2C4E4D09ECA8}" destId="{BCEC5828-EF4B-4042-BEE4-5E45E7266871}" srcOrd="0" destOrd="0" presId="urn:microsoft.com/office/officeart/2005/8/layout/cycle8"/>
    <dgm:cxn modelId="{ECDEC7A3-F5B0-4899-A52C-2BCA85E6817B}" type="presParOf" srcId="{ABEB8DDC-EBD1-4B50-A95F-2C4E4D09ECA8}" destId="{EEA70A4A-7446-4072-A3BD-4F84B7C868BA}" srcOrd="1" destOrd="0" presId="urn:microsoft.com/office/officeart/2005/8/layout/cycle8"/>
    <dgm:cxn modelId="{B0BECB7D-8B90-4776-8E65-91E834478057}" type="presParOf" srcId="{ABEB8DDC-EBD1-4B50-A95F-2C4E4D09ECA8}" destId="{45129FD9-3CEA-4626-8CD1-CCA43DCD5640}" srcOrd="2" destOrd="0" presId="urn:microsoft.com/office/officeart/2005/8/layout/cycle8"/>
    <dgm:cxn modelId="{3F74FF44-F277-4E8E-8707-D665B88951E5}" type="presParOf" srcId="{ABEB8DDC-EBD1-4B50-A95F-2C4E4D09ECA8}" destId="{E9E24869-A4B3-4328-ACE9-9C8A6D477128}" srcOrd="3" destOrd="0" presId="urn:microsoft.com/office/officeart/2005/8/layout/cycle8"/>
    <dgm:cxn modelId="{D276A7FB-74AF-4638-A704-F263068A5C20}" type="presParOf" srcId="{ABEB8DDC-EBD1-4B50-A95F-2C4E4D09ECA8}" destId="{B3094B4A-F061-49AF-A5DD-2B179C2BF831}" srcOrd="4" destOrd="0" presId="urn:microsoft.com/office/officeart/2005/8/layout/cycle8"/>
    <dgm:cxn modelId="{68A0B458-95E0-45A8-8076-E9D04C955639}" type="presParOf" srcId="{ABEB8DDC-EBD1-4B50-A95F-2C4E4D09ECA8}" destId="{88AD8A27-9346-4174-A0F5-BFF5736A55D8}" srcOrd="5" destOrd="0" presId="urn:microsoft.com/office/officeart/2005/8/layout/cycle8"/>
    <dgm:cxn modelId="{FF436775-C6E9-4457-8A87-01F0EAC72280}" type="presParOf" srcId="{ABEB8DDC-EBD1-4B50-A95F-2C4E4D09ECA8}" destId="{8DF3FCB5-E00D-4A3A-9C42-79DB00135CD9}" srcOrd="6" destOrd="0" presId="urn:microsoft.com/office/officeart/2005/8/layout/cycle8"/>
    <dgm:cxn modelId="{6C174B61-B168-4D92-9BF1-3CC2A3081064}" type="presParOf" srcId="{ABEB8DDC-EBD1-4B50-A95F-2C4E4D09ECA8}" destId="{FBE8C7ED-0943-4331-92C3-4BA718C390A1}" srcOrd="7" destOrd="0" presId="urn:microsoft.com/office/officeart/2005/8/layout/cycle8"/>
    <dgm:cxn modelId="{B848C295-90A0-466A-96E8-32D1FDC7DF95}" type="presParOf" srcId="{ABEB8DDC-EBD1-4B50-A95F-2C4E4D09ECA8}" destId="{EA78849C-77B6-47BA-8911-9BE6ECEB6577}" srcOrd="8" destOrd="0" presId="urn:microsoft.com/office/officeart/2005/8/layout/cycle8"/>
    <dgm:cxn modelId="{A39C91E6-B2D1-462F-8C27-34B25C0C6A80}" type="presParOf" srcId="{ABEB8DDC-EBD1-4B50-A95F-2C4E4D09ECA8}" destId="{A27A6287-3A9F-4F7D-84D0-9D35F9383AE8}" srcOrd="9" destOrd="0" presId="urn:microsoft.com/office/officeart/2005/8/layout/cycle8"/>
    <dgm:cxn modelId="{320162E9-6D5F-4940-A6D6-EBC6C9411D68}" type="presParOf" srcId="{ABEB8DDC-EBD1-4B50-A95F-2C4E4D09ECA8}" destId="{E7F91A63-7C2D-4479-82E0-B6A1F1B3D39A}" srcOrd="10" destOrd="0" presId="urn:microsoft.com/office/officeart/2005/8/layout/cycle8"/>
    <dgm:cxn modelId="{5AEDDE68-C0D2-461D-A808-4BEA9A858E2C}" type="presParOf" srcId="{ABEB8DDC-EBD1-4B50-A95F-2C4E4D09ECA8}" destId="{D7CDEE93-6168-46C6-BAEC-E2CA3F1AB442}" srcOrd="11" destOrd="0" presId="urn:microsoft.com/office/officeart/2005/8/layout/cycle8"/>
    <dgm:cxn modelId="{A142CE91-96C1-4367-8FC5-2F60578A7709}" type="presParOf" srcId="{ABEB8DDC-EBD1-4B50-A95F-2C4E4D09ECA8}" destId="{AC528C99-5EB2-4A1B-9DCB-CF54D0B5596A}" srcOrd="12" destOrd="0" presId="urn:microsoft.com/office/officeart/2005/8/layout/cycle8"/>
    <dgm:cxn modelId="{DFFFC016-E756-4193-9BC0-5362E7A5766A}" type="presParOf" srcId="{ABEB8DDC-EBD1-4B50-A95F-2C4E4D09ECA8}" destId="{2240267E-4331-437A-BE37-7720B00C3271}" srcOrd="13" destOrd="0" presId="urn:microsoft.com/office/officeart/2005/8/layout/cycle8"/>
    <dgm:cxn modelId="{ABCCDEE4-CD27-4C9A-945F-EB1C0621AFCE}" type="presParOf" srcId="{ABEB8DDC-EBD1-4B50-A95F-2C4E4D09ECA8}" destId="{FF835ABC-95E2-4D1C-A411-E5428F01FE2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C5828-EF4B-4042-BEE4-5E45E7266871}">
      <dsp:nvSpPr>
        <dsp:cNvPr id="0" name=""/>
        <dsp:cNvSpPr/>
      </dsp:nvSpPr>
      <dsp:spPr>
        <a:xfrm>
          <a:off x="914806" y="313591"/>
          <a:ext cx="4052571" cy="405257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Interactive Process</a:t>
          </a:r>
        </a:p>
      </dsp:txBody>
      <dsp:txXfrm>
        <a:off x="3050608" y="1172351"/>
        <a:ext cx="1447347" cy="1206122"/>
      </dsp:txXfrm>
    </dsp:sp>
    <dsp:sp modelId="{B3094B4A-F061-49AF-A5DD-2B179C2BF831}">
      <dsp:nvSpPr>
        <dsp:cNvPr id="0" name=""/>
        <dsp:cNvSpPr/>
      </dsp:nvSpPr>
      <dsp:spPr>
        <a:xfrm>
          <a:off x="831342" y="458326"/>
          <a:ext cx="4052571" cy="405257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Letter of Accommodation</a:t>
          </a:r>
        </a:p>
      </dsp:txBody>
      <dsp:txXfrm>
        <a:off x="1796240" y="3087673"/>
        <a:ext cx="2171020" cy="1061387"/>
      </dsp:txXfrm>
    </dsp:sp>
    <dsp:sp modelId="{EA78849C-77B6-47BA-8911-9BE6ECEB6577}">
      <dsp:nvSpPr>
        <dsp:cNvPr id="0" name=""/>
        <dsp:cNvSpPr/>
      </dsp:nvSpPr>
      <dsp:spPr>
        <a:xfrm>
          <a:off x="747879" y="313591"/>
          <a:ext cx="4052571" cy="405257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Implementation</a:t>
          </a:r>
        </a:p>
      </dsp:txBody>
      <dsp:txXfrm>
        <a:off x="1217301" y="1172351"/>
        <a:ext cx="1447347" cy="1206122"/>
      </dsp:txXfrm>
    </dsp:sp>
    <dsp:sp modelId="{AC528C99-5EB2-4A1B-9DCB-CF54D0B5596A}">
      <dsp:nvSpPr>
        <dsp:cNvPr id="0" name=""/>
        <dsp:cNvSpPr/>
      </dsp:nvSpPr>
      <dsp:spPr>
        <a:xfrm>
          <a:off x="664267" y="62718"/>
          <a:ext cx="4554318" cy="455431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0267E-4331-437A-BE37-7720B00C3271}">
      <dsp:nvSpPr>
        <dsp:cNvPr id="0" name=""/>
        <dsp:cNvSpPr/>
      </dsp:nvSpPr>
      <dsp:spPr>
        <a:xfrm>
          <a:off x="580469" y="207196"/>
          <a:ext cx="4554318" cy="455431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35ABC-95E2-4D1C-A411-E5428F01FE21}">
      <dsp:nvSpPr>
        <dsp:cNvPr id="0" name=""/>
        <dsp:cNvSpPr/>
      </dsp:nvSpPr>
      <dsp:spPr>
        <a:xfrm>
          <a:off x="496671" y="62718"/>
          <a:ext cx="4554318" cy="455431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5574C-6F45-6042-97A7-9BBE6C2E37B4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9E2D8-0EC0-B547-9723-D06469090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72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0" name="Google Shape;2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9E2D8-0EC0-B547-9723-D064690905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4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845B6-D7BF-41FD-AA5F-A8E62DA6A99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1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53710" y="151718"/>
            <a:ext cx="6634364" cy="361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en-US" sz="7200" b="1" kern="5000" spc="-200" dirty="0">
                <a:solidFill>
                  <a:srgbClr val="FFFFFF"/>
                </a:solidFill>
                <a:latin typeface="Theinhardt"/>
              </a:rPr>
              <a:t>Presentation</a:t>
            </a:r>
            <a:br>
              <a:rPr lang="en-US" sz="7200" b="1" kern="5000" spc="-200" dirty="0">
                <a:solidFill>
                  <a:srgbClr val="FFFFFF"/>
                </a:solidFill>
                <a:latin typeface="Theinhardt"/>
              </a:rPr>
            </a:br>
            <a:r>
              <a:rPr lang="en-US" sz="7200" b="1" kern="5000" spc="-200" dirty="0">
                <a:solidFill>
                  <a:srgbClr val="FFFFFF"/>
                </a:solidFill>
                <a:latin typeface="Theinhardt"/>
              </a:rPr>
              <a:t>Title Goes Here</a:t>
            </a:r>
            <a:br>
              <a:rPr lang="en-US" sz="7200" b="1" kern="5000" spc="-200" dirty="0">
                <a:solidFill>
                  <a:srgbClr val="FFFFFF"/>
                </a:solidFill>
                <a:latin typeface="Theinhardt"/>
              </a:rPr>
            </a:br>
            <a:r>
              <a:rPr lang="en-US" sz="7200" b="1" kern="5000" spc="-200" dirty="0">
                <a:solidFill>
                  <a:schemeClr val="tx2">
                    <a:lumMod val="20000"/>
                    <a:lumOff val="80000"/>
                  </a:schemeClr>
                </a:solidFill>
                <a:latin typeface="Theinhardt"/>
              </a:rPr>
              <a:t>Subtitle of </a:t>
            </a:r>
            <a:br>
              <a:rPr lang="en-US" sz="7200" b="1" kern="5000" spc="-200" dirty="0">
                <a:solidFill>
                  <a:schemeClr val="tx2">
                    <a:lumMod val="20000"/>
                    <a:lumOff val="80000"/>
                  </a:schemeClr>
                </a:solidFill>
                <a:latin typeface="Theinhardt"/>
              </a:rPr>
            </a:br>
            <a:r>
              <a:rPr lang="en-US" sz="7200" b="1" kern="5000" spc="-200" dirty="0">
                <a:solidFill>
                  <a:schemeClr val="tx2">
                    <a:lumMod val="20000"/>
                    <a:lumOff val="80000"/>
                  </a:schemeClr>
                </a:solidFill>
                <a:latin typeface="Theinhardt"/>
              </a:rPr>
              <a:t>Presentation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84" y="4497654"/>
            <a:ext cx="1599513" cy="21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9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97A34-7AA6-4A6D-9FAA-26708B2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5AF9E-04D4-4196-B207-8DB0633B9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C2943-E169-47FC-84CC-521FC253E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73576-1F60-448C-9E80-DBDC0463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4A10-9A9E-4E74-AA58-91082EE8E698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F3ECA-7FB9-4F4C-99DF-5611E79B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DFFA3-6785-4F33-A478-84F144CB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0CBD2-7B00-4BE0-BFCF-70EC2E7B4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0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new_uic_mark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23" y="6108510"/>
            <a:ext cx="530352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5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94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16938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9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521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2168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794933"/>
            <a:ext cx="7254345" cy="43947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4"/>
          </p:nvPr>
        </p:nvSpPr>
        <p:spPr>
          <a:xfrm>
            <a:off x="8212668" y="1794933"/>
            <a:ext cx="3142720" cy="43947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35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54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600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new_uic_mark_blu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18" y="6203973"/>
            <a:ext cx="549764" cy="54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0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4" r:id="rId8"/>
    <p:sldLayoutId id="2147483655" r:id="rId9"/>
    <p:sldLayoutId id="2147483658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850A3"/>
          </a:solidFill>
          <a:latin typeface="Theinhardt Black" charset="0"/>
          <a:ea typeface="Theinhardt Black" charset="0"/>
          <a:cs typeface="Theinhardt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Theinhardt" charset="0"/>
          <a:ea typeface="Theinhardt" charset="0"/>
          <a:cs typeface="Theinhard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Theinhardt" charset="0"/>
          <a:ea typeface="Theinhardt" charset="0"/>
          <a:cs typeface="Theinhard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Theinhardt" charset="0"/>
          <a:ea typeface="Theinhardt" charset="0"/>
          <a:cs typeface="Theinhard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heinhardt" charset="0"/>
          <a:ea typeface="Theinhardt" charset="0"/>
          <a:cs typeface="Theinhard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heinhardt" charset="0"/>
          <a:ea typeface="Theinhardt" charset="0"/>
          <a:cs typeface="Theinhard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c.uic.edu/guide-to-accommodation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hyperlink" Target="tel:(312)%20413-2183" TargetMode="External"/><Relationship Id="rId4" Type="http://schemas.openxmlformats.org/officeDocument/2006/relationships/hyperlink" Target="mailto:drc@uic.edu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DRC@UIC.ED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tiff"/><Relationship Id="rId4" Type="http://schemas.openxmlformats.org/officeDocument/2006/relationships/hyperlink" Target="http://drc.uic.ed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drc.uic.edu/drc-referral-materials/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B802-9D02-4214-9843-077ED0DF067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DRC 101</a:t>
            </a:r>
          </a:p>
        </p:txBody>
      </p:sp>
      <p:sp>
        <p:nvSpPr>
          <p:cNvPr id="60" name="Google Shape;60;p13"/>
          <p:cNvSpPr/>
          <p:nvPr/>
        </p:nvSpPr>
        <p:spPr>
          <a:xfrm>
            <a:off x="0" y="0"/>
            <a:ext cx="9367024" cy="6858000"/>
          </a:xfrm>
          <a:prstGeom prst="rect">
            <a:avLst/>
          </a:prstGeom>
          <a:solidFill>
            <a:srgbClr val="2850A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en-US" sz="6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Disability Resource Center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Basics for TAs</a:t>
            </a:r>
            <a:endParaRPr lang="en-US" sz="6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endParaRPr lang="en-US" sz="6600" b="1" dirty="0">
              <a:solidFill>
                <a:srgbClr val="FFFF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en-US" sz="3200" b="1" dirty="0">
                <a:solidFill>
                  <a:srgbClr val="FFFFFF"/>
                </a:solidFill>
              </a:rPr>
              <a:t>Available for download at drc.uic.edu/presentations</a:t>
            </a:r>
            <a:endParaRPr sz="3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C8F3-4E2E-48B5-8143-68039C3B3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9F597-9444-47DD-AF4F-1BBC9D7AE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667250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pc="-60" dirty="0">
                <a:latin typeface="Theinhardt"/>
              </a:rPr>
              <a:t>Check out the </a:t>
            </a:r>
            <a:r>
              <a:rPr lang="en-US" spc="-60" dirty="0">
                <a:latin typeface="Theinhardt"/>
                <a:hlinkClick r:id="rId3"/>
              </a:rPr>
              <a:t>DRC Accommodations Guide </a:t>
            </a:r>
            <a:r>
              <a:rPr lang="en-US" spc="-60" dirty="0">
                <a:latin typeface="Theinhardt"/>
              </a:rPr>
              <a:t>if you need more basic 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pc="-60" dirty="0">
                <a:latin typeface="Theinhardt"/>
              </a:rPr>
              <a:t>If an accommodation does not seem reasonable, contact the DRC at </a:t>
            </a:r>
            <a:r>
              <a:rPr lang="en-US" b="1" spc="-60" dirty="0">
                <a:solidFill>
                  <a:srgbClr val="2850A3"/>
                </a:solidFill>
                <a:latin typeface="Theinhardt"/>
                <a:hlinkClick r:id="rId4"/>
              </a:rPr>
              <a:t>drc@uic.edu</a:t>
            </a:r>
            <a:r>
              <a:rPr lang="en-US" b="1" spc="-60" dirty="0">
                <a:solidFill>
                  <a:srgbClr val="2850A3"/>
                </a:solidFill>
                <a:latin typeface="Theinhardt"/>
              </a:rPr>
              <a:t> </a:t>
            </a:r>
            <a:r>
              <a:rPr lang="en-US" spc="-60" dirty="0">
                <a:latin typeface="Theinhardt"/>
              </a:rPr>
              <a:t>or </a:t>
            </a:r>
            <a:r>
              <a:rPr lang="en-US" b="1" u="sng" dirty="0">
                <a:hlinkClick r:id="rId5"/>
              </a:rPr>
              <a:t>(312) 413-2183</a:t>
            </a:r>
            <a:r>
              <a:rPr lang="en-US" dirty="0"/>
              <a:t> before meeting with the student.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is the letter asking you to do? What details need to be hammered out?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Engage in a private conversation </a:t>
            </a:r>
            <a:r>
              <a:rPr lang="en-US" dirty="0"/>
              <a:t>about the student’s accommodations and unique needs in the class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Focus on accommodations</a:t>
            </a:r>
            <a:r>
              <a:rPr lang="en-US" dirty="0"/>
              <a:t>, rather than asking a student about the specifics of their disability or diagnosis.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Clearly express </a:t>
            </a:r>
            <a:r>
              <a:rPr lang="en-US" dirty="0"/>
              <a:t>how you and the student will work together to implement the accommodations and </a:t>
            </a:r>
            <a:r>
              <a:rPr lang="en-US" u="sng" dirty="0"/>
              <a:t>record expectations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64B2E18-21A7-414D-BF87-9841494B0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314297" y="1825625"/>
            <a:ext cx="2897405" cy="4351338"/>
          </a:xfrm>
        </p:spPr>
      </p:pic>
    </p:spTree>
    <p:extLst>
      <p:ext uri="{BB962C8B-B14F-4D97-AF65-F5344CB8AC3E}">
        <p14:creationId xmlns:p14="http://schemas.microsoft.com/office/powerpoint/2010/main" val="2969936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DCFA9E-C53B-4E56-AB33-4E1F312C1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“Quick Guide” for Online Course Accessibility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76E4B-E58C-42D9-9029-C6FE45CA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6813"/>
            <a:ext cx="10515600" cy="1852523"/>
          </a:xfrm>
        </p:spPr>
        <p:txBody>
          <a:bodyPr>
            <a:normAutofit/>
          </a:bodyPr>
          <a:lstStyle/>
          <a:p>
            <a:r>
              <a:rPr lang="en-US" sz="4400" dirty="0"/>
              <a:t>Available at go.uic.edu/</a:t>
            </a:r>
            <a:r>
              <a:rPr lang="en-US" sz="4400" dirty="0" err="1"/>
              <a:t>accessibledocs</a:t>
            </a:r>
            <a:endParaRPr lang="en-US" sz="4400" dirty="0"/>
          </a:p>
          <a:p>
            <a:r>
              <a:rPr lang="en-US" sz="4400" dirty="0"/>
              <a:t>On DRC website under “Faculty” menu</a:t>
            </a:r>
          </a:p>
        </p:txBody>
      </p:sp>
    </p:spTree>
    <p:extLst>
      <p:ext uri="{BB962C8B-B14F-4D97-AF65-F5344CB8AC3E}">
        <p14:creationId xmlns:p14="http://schemas.microsoft.com/office/powerpoint/2010/main" val="1331673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025035"/>
            <a:ext cx="12192000" cy="1034683"/>
          </a:xfrm>
        </p:spPr>
        <p:txBody>
          <a:bodyPr>
            <a:noAutofit/>
          </a:bodyPr>
          <a:lstStyle/>
          <a:p>
            <a:r>
              <a:rPr lang="en-US" sz="4800" dirty="0"/>
              <a:t>QUESTIONS?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CALL US: (312) 413-2183 (Google Voice)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DRC.UIC.EDU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DRC@UIC.EDU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04337"/>
            <a:ext cx="12192000" cy="3692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Disability Resource Center  |  Office of Access and Equity</a:t>
            </a:r>
          </a:p>
        </p:txBody>
      </p:sp>
    </p:spTree>
    <p:extLst>
      <p:ext uri="{BB962C8B-B14F-4D97-AF65-F5344CB8AC3E}">
        <p14:creationId xmlns:p14="http://schemas.microsoft.com/office/powerpoint/2010/main" val="87088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BA1687-90BF-4A86-976E-3579EFFAF9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UIC Disability Resource Center</a:t>
            </a:r>
          </a:p>
        </p:txBody>
      </p:sp>
      <p:pic>
        <p:nvPicPr>
          <p:cNvPr id="2" name="Picture 1" descr="Exterior of Student Services Building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378000"/>
                    </a14:imgEffect>
                    <a14:imgEffect>
                      <a14:brightnessContrast bright="-18000" contras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4CCC89-8A7F-4A1F-B5F3-1E3E73D19A3A}"/>
              </a:ext>
            </a:extLst>
          </p:cNvPr>
          <p:cNvSpPr/>
          <p:nvPr/>
        </p:nvSpPr>
        <p:spPr>
          <a:xfrm>
            <a:off x="443056" y="3305513"/>
            <a:ext cx="7525287" cy="3170099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einhardt"/>
                <a:ea typeface="+mn-ea"/>
                <a:cs typeface="+mn-cs"/>
              </a:rPr>
              <a:t>Located in </a:t>
            </a:r>
            <a:r>
              <a:rPr kumimoji="0" lang="en-US" sz="4000" b="1" i="0" u="sng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einhardt"/>
                <a:ea typeface="+mn-ea"/>
                <a:cs typeface="+mn-cs"/>
              </a:rPr>
              <a:t>Suite 1070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einhardt"/>
                <a:ea typeface="+mn-ea"/>
                <a:cs typeface="+mn-cs"/>
              </a:rPr>
              <a:t> of SSB</a:t>
            </a:r>
            <a:br>
              <a:rPr kumimoji="0" lang="en-US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einhardt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einhardt"/>
                <a:ea typeface="+mn-ea"/>
                <a:cs typeface="+mn-cs"/>
              </a:rPr>
              <a:t>1200 W Harrison Street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heinhard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einhard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http://drc.uic.edu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einhardt"/>
                <a:ea typeface="+mn-ea"/>
                <a:cs typeface="+mn-cs"/>
              </a:rPr>
              <a:t> // drc@uic.edu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heinhard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einhardt"/>
                <a:ea typeface="+mn-ea"/>
                <a:cs typeface="+mn-cs"/>
              </a:rPr>
              <a:t>312-413-2183</a:t>
            </a:r>
          </a:p>
        </p:txBody>
      </p:sp>
      <p:pic>
        <p:nvPicPr>
          <p:cNvPr id="6" name="Picture 5" descr="UIC Disability Resource Center">
            <a:extLst>
              <a:ext uri="{FF2B5EF4-FFF2-40B4-BE49-F238E27FC236}">
                <a16:creationId xmlns:a16="http://schemas.microsoft.com/office/drawing/2014/main" id="{75904377-1027-A749-AC8C-9EE593D9D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6691"/>
            <a:ext cx="8276614" cy="20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00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 Text Box"/>
          <p:cNvSpPr txBox="1">
            <a:spLocks noGrp="1"/>
          </p:cNvSpPr>
          <p:nvPr>
            <p:ph type="title"/>
          </p:nvPr>
        </p:nvSpPr>
        <p:spPr>
          <a:xfrm>
            <a:off x="609600" y="372755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/>
              <a:t>DRC REPORTS TO </a:t>
            </a:r>
            <a:br>
              <a:rPr lang="en-US" sz="3959" dirty="0"/>
            </a:br>
            <a:r>
              <a:rPr lang="en-US" sz="3959" dirty="0"/>
              <a:t>OFFICE FOR ACCESS AND EQUITY</a:t>
            </a:r>
            <a:endParaRPr dirty="0"/>
          </a:p>
        </p:txBody>
      </p:sp>
      <p:sp>
        <p:nvSpPr>
          <p:cNvPr id="293" name="DRC Text Box"/>
          <p:cNvSpPr txBox="1">
            <a:spLocks noGrp="1"/>
          </p:cNvSpPr>
          <p:nvPr>
            <p:ph type="body" idx="1"/>
          </p:nvPr>
        </p:nvSpPr>
        <p:spPr>
          <a:xfrm>
            <a:off x="237700" y="1901787"/>
            <a:ext cx="3378957" cy="416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 u="sng" dirty="0"/>
              <a:t>DISABILITY RESOURCE CENTER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6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Student Accommodations</a:t>
            </a:r>
            <a:endParaRPr sz="24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Campus Awareness and Outreach</a:t>
            </a:r>
            <a:endParaRPr sz="24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Resource Referrals</a:t>
            </a:r>
            <a:endParaRPr sz="2400"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94" name="OAE Text Box"/>
          <p:cNvSpPr txBox="1">
            <a:spLocks noGrp="1"/>
          </p:cNvSpPr>
          <p:nvPr>
            <p:ph type="body" idx="2"/>
          </p:nvPr>
        </p:nvSpPr>
        <p:spPr>
          <a:xfrm>
            <a:off x="4005618" y="1932762"/>
            <a:ext cx="389550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 u="sng" dirty="0"/>
              <a:t>OFFICE FOR ACCESS AND EQUITY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Employee Accommodations</a:t>
            </a:r>
            <a:endParaRPr sz="24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Discrimination Complaints</a:t>
            </a:r>
            <a:endParaRPr sz="2400"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Title IX Compliance and Training</a:t>
            </a:r>
            <a:endParaRPr sz="2400"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/>
              <a:t>Pregnancy Accommodations</a:t>
            </a:r>
            <a:endParaRPr sz="2000" dirty="0"/>
          </a:p>
          <a:p>
            <a:pPr marL="457200" lvl="1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" name="DCC Text Box">
            <a:extLst>
              <a:ext uri="{FF2B5EF4-FFF2-40B4-BE49-F238E27FC236}">
                <a16:creationId xmlns:a16="http://schemas.microsoft.com/office/drawing/2014/main" id="{4F5C17F3-A39C-4075-98AC-DAB7CB2B451C}"/>
              </a:ext>
            </a:extLst>
          </p:cNvPr>
          <p:cNvSpPr txBox="1"/>
          <p:nvPr/>
        </p:nvSpPr>
        <p:spPr>
          <a:xfrm>
            <a:off x="8290087" y="1881872"/>
            <a:ext cx="37457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DISABILITY CULTURAL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of Diversity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Cultural, social and educational programming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 disability experience as a social justice issue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94" y="12729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2850A3"/>
                </a:solidFill>
              </a:rPr>
              <a:t>DISABILITY RIGHTS LAWS IN HIGHER ED</a:t>
            </a:r>
          </a:p>
        </p:txBody>
      </p:sp>
      <p:pic>
        <p:nvPicPr>
          <p:cNvPr id="7" name="Content Placeholder 5" descr="Images of protesters with signs saying &quot;Sign 504 Now&quot; and &quot;Access to Work.&quot; Bold lettering says &quot;504, April 4 - 28, 1977)." title="Section 504 Poster Image">
            <a:extLst>
              <a:ext uri="{FF2B5EF4-FFF2-40B4-BE49-F238E27FC236}">
                <a16:creationId xmlns:a16="http://schemas.microsoft.com/office/drawing/2014/main" id="{FB4AC254-FD96-481E-AC42-FEAD4A132D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0421" y="1248212"/>
            <a:ext cx="2301815" cy="5111285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0668" y="1541159"/>
            <a:ext cx="5181600" cy="452539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spc="-60" dirty="0">
                <a:latin typeface="Theinhardt"/>
              </a:rPr>
              <a:t>Passed as a result of civil unrest and protest</a:t>
            </a:r>
          </a:p>
          <a:p>
            <a:pPr marL="0" indent="0" algn="ctr">
              <a:buNone/>
            </a:pPr>
            <a:endParaRPr lang="en-US" sz="1100" b="1" spc="-60" dirty="0">
              <a:latin typeface="Theinhardt"/>
            </a:endParaRPr>
          </a:p>
          <a:p>
            <a:pPr marL="0" indent="0" algn="ctr">
              <a:buNone/>
            </a:pPr>
            <a:r>
              <a:rPr lang="en-US" b="1" spc="-60" dirty="0">
                <a:latin typeface="Theinhardt"/>
              </a:rPr>
              <a:t>Protect students with disabilities from discrimination, exclusion, denial of educational benefits; support “reasonable accommodations”</a:t>
            </a:r>
          </a:p>
          <a:p>
            <a:pPr marL="0" indent="0" algn="ctr">
              <a:buNone/>
            </a:pPr>
            <a:endParaRPr lang="en-US" sz="1100" b="1" spc="-60" dirty="0">
              <a:latin typeface="Theinhardt"/>
            </a:endParaRPr>
          </a:p>
          <a:p>
            <a:pPr marL="0" indent="0" algn="ctr">
              <a:buNone/>
            </a:pPr>
            <a:r>
              <a:rPr lang="en-US" b="1" spc="-60" dirty="0">
                <a:latin typeface="Theinhardt"/>
              </a:rPr>
              <a:t>About removing barriers to ACCESS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" name="Content Placeholder 9" descr="Image of George H. W. Bush signing the ADA at a table outdoors. Image of thousands of people in front of the White House. Bold text reads &quot;ADA July 26, 1990.&quot;" title="ADA Poster Image">
            <a:extLst>
              <a:ext uri="{FF2B5EF4-FFF2-40B4-BE49-F238E27FC236}">
                <a16:creationId xmlns:a16="http://schemas.microsoft.com/office/drawing/2014/main" id="{0CAA9B09-097F-421E-8D8E-035E4E9280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92780" y="1248212"/>
            <a:ext cx="2301814" cy="51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98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0A6CC-2C99-8247-9AEE-AF615077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REASONABLE ACCOMMODATION (IN BRIEF)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0EED6-840D-B747-919B-3CA1F255A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90687"/>
            <a:ext cx="5181600" cy="440531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en-US" dirty="0"/>
              <a:t>Not an advantage; about </a:t>
            </a:r>
            <a:r>
              <a:rPr lang="en-US" altLang="en-US" u="sng" dirty="0"/>
              <a:t>removing the barrier to equal access</a:t>
            </a:r>
            <a:r>
              <a:rPr lang="en-US" altLang="en-US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Testing accommodations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Sighted lab assistance, interpreting, CART, captioning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Classroom relocation, accessible furniture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Alternate text formats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Peer note taking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Assistive technology and software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Accessible transportation and housing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Attendance and deadline flexibility</a:t>
            </a:r>
          </a:p>
          <a:p>
            <a:endParaRPr lang="en-US" dirty="0"/>
          </a:p>
        </p:txBody>
      </p:sp>
      <p:pic>
        <p:nvPicPr>
          <p:cNvPr id="18" name="Content Placeholder 17" descr="Student getting CART services on laptop during a class">
            <a:extLst>
              <a:ext uri="{FF2B5EF4-FFF2-40B4-BE49-F238E27FC236}">
                <a16:creationId xmlns:a16="http://schemas.microsoft.com/office/drawing/2014/main" id="{28C5E33B-5CA5-B34E-9C3E-8FC36AC7CB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43834"/>
            <a:ext cx="5181600" cy="3454400"/>
          </a:xfrm>
          <a:prstGeom prst="rect">
            <a:avLst/>
          </a:prstGeom>
          <a:ln>
            <a:noFill/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146758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A4AF-C021-490B-9FA4-0770595E3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452" y="311022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Accommodation Process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44258-A767-40F0-8A40-AA35EE5B5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8800" y="1908109"/>
            <a:ext cx="4821382" cy="4557345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Must begin with disclosure of disability and request for accommodations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Interactive Process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Letter of Accommodation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Implementation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If there are issues or concerns with implementation, we may have to re-enter the interactive process</a:t>
            </a:r>
          </a:p>
          <a:p>
            <a:pPr marL="742950" lvl="1" indent="-285750">
              <a:buFontTx/>
              <a:buChar char="-"/>
            </a:pPr>
            <a:r>
              <a:rPr lang="en-US" sz="1800" dirty="0"/>
              <a:t>If it is determined that accommodations must be amended or changed, a new letter of accommodation is created and new accommodations are implemented</a:t>
            </a:r>
          </a:p>
          <a:p>
            <a:endParaRPr lang="en-US" dirty="0"/>
          </a:p>
        </p:txBody>
      </p:sp>
      <p:grpSp>
        <p:nvGrpSpPr>
          <p:cNvPr id="5" name="Group 4" descr="DRC process illustrated graphically: the process is a cycle of &quot;interactive process, letter of accommodation, and implementation,&quot; but must begin with &quot;disclosure and request&quot;">
            <a:extLst>
              <a:ext uri="{FF2B5EF4-FFF2-40B4-BE49-F238E27FC236}">
                <a16:creationId xmlns:a16="http://schemas.microsoft.com/office/drawing/2014/main" id="{F1564DFB-BE9D-468B-9C45-6D5F10DC31BF}"/>
              </a:ext>
            </a:extLst>
          </p:cNvPr>
          <p:cNvGrpSpPr/>
          <p:nvPr/>
        </p:nvGrpSpPr>
        <p:grpSpPr>
          <a:xfrm>
            <a:off x="380743" y="307911"/>
            <a:ext cx="5715257" cy="6078894"/>
            <a:chOff x="3184335" y="635072"/>
            <a:chExt cx="5823329" cy="6222929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B7020BFF-979E-4A23-A3C7-839F1257532B}"/>
                </a:ext>
              </a:extLst>
            </p:cNvPr>
            <p:cNvGraphicFramePr/>
            <p:nvPr/>
          </p:nvGraphicFramePr>
          <p:xfrm>
            <a:off x="3184335" y="1919198"/>
            <a:ext cx="5823329" cy="49388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Shape 6">
              <a:extLst>
                <a:ext uri="{FF2B5EF4-FFF2-40B4-BE49-F238E27FC236}">
                  <a16:creationId xmlns:a16="http://schemas.microsoft.com/office/drawing/2014/main" id="{F6189C8A-BE6D-443D-89D1-56B1901A2241}"/>
                </a:ext>
              </a:extLst>
            </p:cNvPr>
            <p:cNvSpPr/>
            <p:nvPr/>
          </p:nvSpPr>
          <p:spPr>
            <a:xfrm rot="2162921">
              <a:off x="5353934" y="635072"/>
              <a:ext cx="2103742" cy="1976138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B305EF-E0F3-4DD4-B762-B92D2B474BCC}"/>
                </a:ext>
              </a:extLst>
            </p:cNvPr>
            <p:cNvSpPr/>
            <p:nvPr/>
          </p:nvSpPr>
          <p:spPr>
            <a:xfrm>
              <a:off x="6095999" y="1240586"/>
              <a:ext cx="2646785" cy="7651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Disclosure + Request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543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AB46-18DE-8945-80B3-48123360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APPROPRIATE REFERRALS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FC624-93ED-F54A-B3DD-1FC432F53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035212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u="sng" dirty="0"/>
              <a:t>DOs</a:t>
            </a:r>
          </a:p>
          <a:p>
            <a:r>
              <a:rPr lang="en-US" dirty="0"/>
              <a:t>Make a general announcement about the DRC in Week 1 of class</a:t>
            </a:r>
          </a:p>
          <a:p>
            <a:pPr lvl="1"/>
            <a:r>
              <a:rPr lang="en-US" dirty="0">
                <a:hlinkClick r:id="rId2"/>
              </a:rPr>
              <a:t>DRC Referral Resource Page </a:t>
            </a:r>
            <a:r>
              <a:rPr lang="en-US" dirty="0"/>
              <a:t>has syllabus statement, announcement script, and PPT slide</a:t>
            </a:r>
          </a:p>
          <a:p>
            <a:pPr lvl="1"/>
            <a:r>
              <a:rPr lang="en-US" dirty="0"/>
              <a:t>Emphasize the importance of seeking help if you need it</a:t>
            </a:r>
          </a:p>
          <a:p>
            <a:r>
              <a:rPr lang="en-US" dirty="0"/>
              <a:t>Renew access invitation around midterm</a:t>
            </a:r>
          </a:p>
          <a:p>
            <a:r>
              <a:rPr lang="en-US" dirty="0"/>
              <a:t>Refer students who disclose disability status to the DRC (they can call, email, or stop by)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B151EB-CC8A-3847-A56A-407A3331C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49666"/>
          <a:stretch/>
        </p:blipFill>
        <p:spPr>
          <a:xfrm>
            <a:off x="6993082" y="1956657"/>
            <a:ext cx="3377044" cy="408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0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AB46-18DE-8945-80B3-48123360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APPROPRIATE REFERRALS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7E58D-FDBB-3B40-8D79-D37CE8E0A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3035" y="1555243"/>
            <a:ext cx="6516188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u="sng" dirty="0"/>
              <a:t>DON’Ts</a:t>
            </a:r>
          </a:p>
          <a:p>
            <a:r>
              <a:rPr lang="en-US" dirty="0"/>
              <a:t>Make assumptions about disability status</a:t>
            </a:r>
          </a:p>
          <a:p>
            <a:r>
              <a:rPr lang="en-US" dirty="0"/>
              <a:t>Ask for or collect medical documentation</a:t>
            </a:r>
          </a:p>
          <a:p>
            <a:r>
              <a:rPr lang="en-US" dirty="0"/>
              <a:t>Make up accommodations with students outside DRC process</a:t>
            </a:r>
          </a:p>
          <a:p>
            <a:r>
              <a:rPr lang="en-US" dirty="0"/>
              <a:t>Make discriminatory comments:</a:t>
            </a:r>
          </a:p>
          <a:p>
            <a:pPr lvl="1"/>
            <a:r>
              <a:rPr lang="en-US" dirty="0"/>
              <a:t>“Are you sure you want to pursue such a difficult career path?”</a:t>
            </a:r>
          </a:p>
          <a:p>
            <a:pPr lvl="1"/>
            <a:r>
              <a:rPr lang="en-US" dirty="0"/>
              <a:t>“You don’t look disabled.”</a:t>
            </a:r>
          </a:p>
          <a:p>
            <a:r>
              <a:rPr lang="en-US" dirty="0"/>
              <a:t>Praise or valorize students for </a:t>
            </a:r>
            <a:r>
              <a:rPr lang="en-US" u="sng" dirty="0"/>
              <a:t>not</a:t>
            </a:r>
            <a:r>
              <a:rPr lang="en-US" dirty="0"/>
              <a:t> making use of an disability accommodation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027430-C57A-9C4A-BD64-B0039622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50201"/>
          <a:stretch/>
        </p:blipFill>
        <p:spPr>
          <a:xfrm>
            <a:off x="838200" y="1514875"/>
            <a:ext cx="3162300" cy="38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42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6768-A747-46E1-B504-0F306850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RECEIVE AN LOA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515150"/>
            <a:ext cx="5499825" cy="5827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en-US" sz="3600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/>
              <a:t>Don’t feel pressure to respond immediately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spc="-60" dirty="0">
                <a:solidFill>
                  <a:srgbClr val="2850A3"/>
                </a:solidFill>
                <a:latin typeface="Theinhardt"/>
              </a:rPr>
              <a:t>Do not deny accommodations without contacting DRC.</a:t>
            </a:r>
            <a:endParaRPr lang="en-US" alt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Consider what you say: </a:t>
            </a:r>
            <a:r>
              <a:rPr lang="en-US" altLang="en-US" sz="2800" dirty="0"/>
              <a:t>this conversation is sensitive, and jokes or off-hand remarks can be very impactful in this moment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Schedule a time to meet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57" r="20320"/>
          <a:stretch/>
        </p:blipFill>
        <p:spPr>
          <a:xfrm>
            <a:off x="409692" y="1778191"/>
            <a:ext cx="5181000" cy="33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95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21395</TotalTime>
  <Words>609</Words>
  <Application>Microsoft Office PowerPoint</Application>
  <PresentationFormat>Widescreen</PresentationFormat>
  <Paragraphs>93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Theinhardt</vt:lpstr>
      <vt:lpstr>Theinhardt Black</vt:lpstr>
      <vt:lpstr>Wingdings</vt:lpstr>
      <vt:lpstr>Office Theme</vt:lpstr>
      <vt:lpstr>DRC 101</vt:lpstr>
      <vt:lpstr>UIC Disability Resource Center</vt:lpstr>
      <vt:lpstr>DRC REPORTS TO  OFFICE FOR ACCESS AND EQUITY</vt:lpstr>
      <vt:lpstr>DISABILITY RIGHTS LAWS IN HIGHER ED</vt:lpstr>
      <vt:lpstr>REASONABLE ACCOMMODATION (IN BRIEF)</vt:lpstr>
      <vt:lpstr>Accommodation Process Overview</vt:lpstr>
      <vt:lpstr>MAKING APPROPRIATE REFERRALS</vt:lpstr>
      <vt:lpstr>MAKING APPROPRIATE REFERRALS</vt:lpstr>
      <vt:lpstr>WHEN YOU RECEIVE AN LOA</vt:lpstr>
      <vt:lpstr>Implementing Accommodations</vt:lpstr>
      <vt:lpstr>“Quick Guide” for Online Course Accessibility</vt:lpstr>
      <vt:lpstr>QUESTIONS?  CALL US: (312) 413-2183 (Google Voice)  DRC.UIC.EDU  DRC@UIC.EDU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Sophia Irini</dc:creator>
  <cp:lastModifiedBy>Hamilton, Sophia Irini</cp:lastModifiedBy>
  <cp:revision>82</cp:revision>
  <dcterms:created xsi:type="dcterms:W3CDTF">2019-01-18T20:42:01Z</dcterms:created>
  <dcterms:modified xsi:type="dcterms:W3CDTF">2020-07-31T16:35:56Z</dcterms:modified>
</cp:coreProperties>
</file>