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2" r:id="rId2"/>
    <p:sldId id="259" r:id="rId3"/>
    <p:sldId id="493" r:id="rId4"/>
    <p:sldId id="261" r:id="rId5"/>
    <p:sldId id="485" r:id="rId6"/>
    <p:sldId id="260" r:id="rId7"/>
    <p:sldId id="267" r:id="rId8"/>
    <p:sldId id="484" r:id="rId9"/>
    <p:sldId id="468" r:id="rId10"/>
    <p:sldId id="263" r:id="rId11"/>
    <p:sldId id="491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3758" autoAdjust="0"/>
  </p:normalViewPr>
  <p:slideViewPr>
    <p:cSldViewPr snapToGrid="0" snapToObjects="1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F9D78-78A6-4A1E-9CB3-1BA94AD217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B230A9F-840D-4AD3-9E69-7132F92B9175}">
      <dgm:prSet phldrT="[Text]" custT="1"/>
      <dgm:spPr/>
      <dgm:t>
        <a:bodyPr/>
        <a:lstStyle/>
        <a:p>
          <a:r>
            <a:rPr lang="en-US" sz="1700" b="1" dirty="0"/>
            <a:t>Interactive Process</a:t>
          </a:r>
        </a:p>
      </dgm:t>
    </dgm:pt>
    <dgm:pt modelId="{ED5E8FC5-AE09-4205-9AD4-7D27AAB6EE3B}" type="parTrans" cxnId="{F234570D-2914-4D6D-AEF7-BF6E58F9E842}">
      <dgm:prSet/>
      <dgm:spPr/>
      <dgm:t>
        <a:bodyPr/>
        <a:lstStyle/>
        <a:p>
          <a:endParaRPr lang="en-US"/>
        </a:p>
      </dgm:t>
    </dgm:pt>
    <dgm:pt modelId="{3CE4247E-7FF5-4CD5-BAFC-099B17844CA8}" type="sibTrans" cxnId="{F234570D-2914-4D6D-AEF7-BF6E58F9E842}">
      <dgm:prSet/>
      <dgm:spPr/>
      <dgm:t>
        <a:bodyPr/>
        <a:lstStyle/>
        <a:p>
          <a:endParaRPr lang="en-US"/>
        </a:p>
      </dgm:t>
    </dgm:pt>
    <dgm:pt modelId="{03CB57D3-2F85-48FE-81ED-49A6BCEDC27C}">
      <dgm:prSet phldrT="[Text]" custT="1"/>
      <dgm:spPr/>
      <dgm:t>
        <a:bodyPr/>
        <a:lstStyle/>
        <a:p>
          <a:r>
            <a:rPr lang="en-US" sz="1700" b="1" dirty="0"/>
            <a:t>Letter of Accommodation</a:t>
          </a:r>
        </a:p>
      </dgm:t>
    </dgm:pt>
    <dgm:pt modelId="{30888F6A-9481-4121-8BC5-69C775ACB8E3}" type="parTrans" cxnId="{65EF13E2-3A70-454F-88E6-27F9CAFD5C6B}">
      <dgm:prSet/>
      <dgm:spPr/>
      <dgm:t>
        <a:bodyPr/>
        <a:lstStyle/>
        <a:p>
          <a:endParaRPr lang="en-US"/>
        </a:p>
      </dgm:t>
    </dgm:pt>
    <dgm:pt modelId="{05E3C945-440D-455D-88A3-9ECD4D011737}" type="sibTrans" cxnId="{65EF13E2-3A70-454F-88E6-27F9CAFD5C6B}">
      <dgm:prSet/>
      <dgm:spPr/>
      <dgm:t>
        <a:bodyPr/>
        <a:lstStyle/>
        <a:p>
          <a:endParaRPr lang="en-US"/>
        </a:p>
      </dgm:t>
    </dgm:pt>
    <dgm:pt modelId="{46F8C857-512F-48D0-885D-A96FB06EBDB7}">
      <dgm:prSet phldrT="[Text]" custT="1"/>
      <dgm:spPr/>
      <dgm:t>
        <a:bodyPr lIns="0" tIns="0" rIns="0" bIns="0"/>
        <a:lstStyle/>
        <a:p>
          <a:r>
            <a:rPr lang="en-US" sz="1700" b="1" dirty="0"/>
            <a:t>Implementation</a:t>
          </a:r>
        </a:p>
      </dgm:t>
    </dgm:pt>
    <dgm:pt modelId="{96E9702F-B17F-438F-A08A-CCA79AA268E1}" type="parTrans" cxnId="{B16BBFDE-35BE-48ED-AAA5-964680C53FED}">
      <dgm:prSet/>
      <dgm:spPr/>
      <dgm:t>
        <a:bodyPr/>
        <a:lstStyle/>
        <a:p>
          <a:endParaRPr lang="en-US"/>
        </a:p>
      </dgm:t>
    </dgm:pt>
    <dgm:pt modelId="{8357FCEE-C1C8-4E92-8012-3CDBE7D9CBE9}" type="sibTrans" cxnId="{B16BBFDE-35BE-48ED-AAA5-964680C53FED}">
      <dgm:prSet/>
      <dgm:spPr/>
      <dgm:t>
        <a:bodyPr/>
        <a:lstStyle/>
        <a:p>
          <a:endParaRPr lang="en-US"/>
        </a:p>
      </dgm:t>
    </dgm:pt>
    <dgm:pt modelId="{ABEB8DDC-EBD1-4B50-A95F-2C4E4D09ECA8}" type="pres">
      <dgm:prSet presAssocID="{80AF9D78-78A6-4A1E-9CB3-1BA94AD21757}" presName="compositeShape" presStyleCnt="0">
        <dgm:presLayoutVars>
          <dgm:chMax val="7"/>
          <dgm:dir/>
          <dgm:resizeHandles val="exact"/>
        </dgm:presLayoutVars>
      </dgm:prSet>
      <dgm:spPr/>
    </dgm:pt>
    <dgm:pt modelId="{BCEC5828-EF4B-4042-BEE4-5E45E7266871}" type="pres">
      <dgm:prSet presAssocID="{80AF9D78-78A6-4A1E-9CB3-1BA94AD21757}" presName="wedge1" presStyleLbl="node1" presStyleIdx="0" presStyleCnt="3"/>
      <dgm:spPr/>
    </dgm:pt>
    <dgm:pt modelId="{EEA70A4A-7446-4072-A3BD-4F84B7C868BA}" type="pres">
      <dgm:prSet presAssocID="{80AF9D78-78A6-4A1E-9CB3-1BA94AD21757}" presName="dummy1a" presStyleCnt="0"/>
      <dgm:spPr/>
    </dgm:pt>
    <dgm:pt modelId="{45129FD9-3CEA-4626-8CD1-CCA43DCD5640}" type="pres">
      <dgm:prSet presAssocID="{80AF9D78-78A6-4A1E-9CB3-1BA94AD21757}" presName="dummy1b" presStyleCnt="0"/>
      <dgm:spPr/>
    </dgm:pt>
    <dgm:pt modelId="{E9E24869-A4B3-4328-ACE9-9C8A6D477128}" type="pres">
      <dgm:prSet presAssocID="{80AF9D78-78A6-4A1E-9CB3-1BA94AD217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094B4A-F061-49AF-A5DD-2B179C2BF831}" type="pres">
      <dgm:prSet presAssocID="{80AF9D78-78A6-4A1E-9CB3-1BA94AD21757}" presName="wedge2" presStyleLbl="node1" presStyleIdx="1" presStyleCnt="3"/>
      <dgm:spPr/>
    </dgm:pt>
    <dgm:pt modelId="{88AD8A27-9346-4174-A0F5-BFF5736A55D8}" type="pres">
      <dgm:prSet presAssocID="{80AF9D78-78A6-4A1E-9CB3-1BA94AD21757}" presName="dummy2a" presStyleCnt="0"/>
      <dgm:spPr/>
    </dgm:pt>
    <dgm:pt modelId="{8DF3FCB5-E00D-4A3A-9C42-79DB00135CD9}" type="pres">
      <dgm:prSet presAssocID="{80AF9D78-78A6-4A1E-9CB3-1BA94AD21757}" presName="dummy2b" presStyleCnt="0"/>
      <dgm:spPr/>
    </dgm:pt>
    <dgm:pt modelId="{FBE8C7ED-0943-4331-92C3-4BA718C390A1}" type="pres">
      <dgm:prSet presAssocID="{80AF9D78-78A6-4A1E-9CB3-1BA94AD217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78849C-77B6-47BA-8911-9BE6ECEB6577}" type="pres">
      <dgm:prSet presAssocID="{80AF9D78-78A6-4A1E-9CB3-1BA94AD21757}" presName="wedge3" presStyleLbl="node1" presStyleIdx="2" presStyleCnt="3"/>
      <dgm:spPr/>
    </dgm:pt>
    <dgm:pt modelId="{A27A6287-3A9F-4F7D-84D0-9D35F9383AE8}" type="pres">
      <dgm:prSet presAssocID="{80AF9D78-78A6-4A1E-9CB3-1BA94AD21757}" presName="dummy3a" presStyleCnt="0"/>
      <dgm:spPr/>
    </dgm:pt>
    <dgm:pt modelId="{E7F91A63-7C2D-4479-82E0-B6A1F1B3D39A}" type="pres">
      <dgm:prSet presAssocID="{80AF9D78-78A6-4A1E-9CB3-1BA94AD21757}" presName="dummy3b" presStyleCnt="0"/>
      <dgm:spPr/>
    </dgm:pt>
    <dgm:pt modelId="{D7CDEE93-6168-46C6-BAEC-E2CA3F1AB442}" type="pres">
      <dgm:prSet presAssocID="{80AF9D78-78A6-4A1E-9CB3-1BA94AD217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C528C99-5EB2-4A1B-9DCB-CF54D0B5596A}" type="pres">
      <dgm:prSet presAssocID="{3CE4247E-7FF5-4CD5-BAFC-099B17844CA8}" presName="arrowWedge1" presStyleLbl="fgSibTrans2D1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2240267E-4331-437A-BE37-7720B00C3271}" type="pres">
      <dgm:prSet presAssocID="{05E3C945-440D-455D-88A3-9ECD4D011737}" presName="arrowWedge2" presStyleLbl="fgSibTrans2D1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FF835ABC-95E2-4D1C-A411-E5428F01FE21}" type="pres">
      <dgm:prSet presAssocID="{8357FCEE-C1C8-4E92-8012-3CDBE7D9CBE9}" presName="arrowWedge3" presStyleLbl="fgSibTrans2D1" presStyleIdx="2" presStyleCnt="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</dgm:ptLst>
  <dgm:cxnLst>
    <dgm:cxn modelId="{F234570D-2914-4D6D-AEF7-BF6E58F9E842}" srcId="{80AF9D78-78A6-4A1E-9CB3-1BA94AD21757}" destId="{CB230A9F-840D-4AD3-9E69-7132F92B9175}" srcOrd="0" destOrd="0" parTransId="{ED5E8FC5-AE09-4205-9AD4-7D27AAB6EE3B}" sibTransId="{3CE4247E-7FF5-4CD5-BAFC-099B17844CA8}"/>
    <dgm:cxn modelId="{D72FB742-8586-4D4F-B3A8-CCCF868761A1}" type="presOf" srcId="{46F8C857-512F-48D0-885D-A96FB06EBDB7}" destId="{EA78849C-77B6-47BA-8911-9BE6ECEB6577}" srcOrd="0" destOrd="0" presId="urn:microsoft.com/office/officeart/2005/8/layout/cycle8"/>
    <dgm:cxn modelId="{59049F69-02EC-4ADA-8EB2-65BB6F067477}" type="presOf" srcId="{CB230A9F-840D-4AD3-9E69-7132F92B9175}" destId="{E9E24869-A4B3-4328-ACE9-9C8A6D477128}" srcOrd="1" destOrd="0" presId="urn:microsoft.com/office/officeart/2005/8/layout/cycle8"/>
    <dgm:cxn modelId="{17773957-5BBB-4ABF-B009-FD58231AF3CF}" type="presOf" srcId="{CB230A9F-840D-4AD3-9E69-7132F92B9175}" destId="{BCEC5828-EF4B-4042-BEE4-5E45E7266871}" srcOrd="0" destOrd="0" presId="urn:microsoft.com/office/officeart/2005/8/layout/cycle8"/>
    <dgm:cxn modelId="{E4CFDCB3-AA14-4397-8A9D-4162885BAF6E}" type="presOf" srcId="{80AF9D78-78A6-4A1E-9CB3-1BA94AD21757}" destId="{ABEB8DDC-EBD1-4B50-A95F-2C4E4D09ECA8}" srcOrd="0" destOrd="0" presId="urn:microsoft.com/office/officeart/2005/8/layout/cycle8"/>
    <dgm:cxn modelId="{17C2B6C9-E7AD-4017-AA6A-D0A9E1AA7EDD}" type="presOf" srcId="{03CB57D3-2F85-48FE-81ED-49A6BCEDC27C}" destId="{FBE8C7ED-0943-4331-92C3-4BA718C390A1}" srcOrd="1" destOrd="0" presId="urn:microsoft.com/office/officeart/2005/8/layout/cycle8"/>
    <dgm:cxn modelId="{B16BBFDE-35BE-48ED-AAA5-964680C53FED}" srcId="{80AF9D78-78A6-4A1E-9CB3-1BA94AD21757}" destId="{46F8C857-512F-48D0-885D-A96FB06EBDB7}" srcOrd="2" destOrd="0" parTransId="{96E9702F-B17F-438F-A08A-CCA79AA268E1}" sibTransId="{8357FCEE-C1C8-4E92-8012-3CDBE7D9CBE9}"/>
    <dgm:cxn modelId="{65EF13E2-3A70-454F-88E6-27F9CAFD5C6B}" srcId="{80AF9D78-78A6-4A1E-9CB3-1BA94AD21757}" destId="{03CB57D3-2F85-48FE-81ED-49A6BCEDC27C}" srcOrd="1" destOrd="0" parTransId="{30888F6A-9481-4121-8BC5-69C775ACB8E3}" sibTransId="{05E3C945-440D-455D-88A3-9ECD4D011737}"/>
    <dgm:cxn modelId="{B5A6DBEC-C80F-45C6-83B6-62B822F204C7}" type="presOf" srcId="{46F8C857-512F-48D0-885D-A96FB06EBDB7}" destId="{D7CDEE93-6168-46C6-BAEC-E2CA3F1AB442}" srcOrd="1" destOrd="0" presId="urn:microsoft.com/office/officeart/2005/8/layout/cycle8"/>
    <dgm:cxn modelId="{93C7DFF1-C8F1-4FFA-8DED-BDB38C770AAD}" type="presOf" srcId="{03CB57D3-2F85-48FE-81ED-49A6BCEDC27C}" destId="{B3094B4A-F061-49AF-A5DD-2B179C2BF831}" srcOrd="0" destOrd="0" presId="urn:microsoft.com/office/officeart/2005/8/layout/cycle8"/>
    <dgm:cxn modelId="{329EDB7E-65DF-4A6C-A03B-FF6AA4255A62}" type="presParOf" srcId="{ABEB8DDC-EBD1-4B50-A95F-2C4E4D09ECA8}" destId="{BCEC5828-EF4B-4042-BEE4-5E45E7266871}" srcOrd="0" destOrd="0" presId="urn:microsoft.com/office/officeart/2005/8/layout/cycle8"/>
    <dgm:cxn modelId="{ECDEC7A3-F5B0-4899-A52C-2BCA85E6817B}" type="presParOf" srcId="{ABEB8DDC-EBD1-4B50-A95F-2C4E4D09ECA8}" destId="{EEA70A4A-7446-4072-A3BD-4F84B7C868BA}" srcOrd="1" destOrd="0" presId="urn:microsoft.com/office/officeart/2005/8/layout/cycle8"/>
    <dgm:cxn modelId="{B0BECB7D-8B90-4776-8E65-91E834478057}" type="presParOf" srcId="{ABEB8DDC-EBD1-4B50-A95F-2C4E4D09ECA8}" destId="{45129FD9-3CEA-4626-8CD1-CCA43DCD5640}" srcOrd="2" destOrd="0" presId="urn:microsoft.com/office/officeart/2005/8/layout/cycle8"/>
    <dgm:cxn modelId="{3F74FF44-F277-4E8E-8707-D665B88951E5}" type="presParOf" srcId="{ABEB8DDC-EBD1-4B50-A95F-2C4E4D09ECA8}" destId="{E9E24869-A4B3-4328-ACE9-9C8A6D477128}" srcOrd="3" destOrd="0" presId="urn:microsoft.com/office/officeart/2005/8/layout/cycle8"/>
    <dgm:cxn modelId="{D276A7FB-74AF-4638-A704-F263068A5C20}" type="presParOf" srcId="{ABEB8DDC-EBD1-4B50-A95F-2C4E4D09ECA8}" destId="{B3094B4A-F061-49AF-A5DD-2B179C2BF831}" srcOrd="4" destOrd="0" presId="urn:microsoft.com/office/officeart/2005/8/layout/cycle8"/>
    <dgm:cxn modelId="{68A0B458-95E0-45A8-8076-E9D04C955639}" type="presParOf" srcId="{ABEB8DDC-EBD1-4B50-A95F-2C4E4D09ECA8}" destId="{88AD8A27-9346-4174-A0F5-BFF5736A55D8}" srcOrd="5" destOrd="0" presId="urn:microsoft.com/office/officeart/2005/8/layout/cycle8"/>
    <dgm:cxn modelId="{FF436775-C6E9-4457-8A87-01F0EAC72280}" type="presParOf" srcId="{ABEB8DDC-EBD1-4B50-A95F-2C4E4D09ECA8}" destId="{8DF3FCB5-E00D-4A3A-9C42-79DB00135CD9}" srcOrd="6" destOrd="0" presId="urn:microsoft.com/office/officeart/2005/8/layout/cycle8"/>
    <dgm:cxn modelId="{6C174B61-B168-4D92-9BF1-3CC2A3081064}" type="presParOf" srcId="{ABEB8DDC-EBD1-4B50-A95F-2C4E4D09ECA8}" destId="{FBE8C7ED-0943-4331-92C3-4BA718C390A1}" srcOrd="7" destOrd="0" presId="urn:microsoft.com/office/officeart/2005/8/layout/cycle8"/>
    <dgm:cxn modelId="{B848C295-90A0-466A-96E8-32D1FDC7DF95}" type="presParOf" srcId="{ABEB8DDC-EBD1-4B50-A95F-2C4E4D09ECA8}" destId="{EA78849C-77B6-47BA-8911-9BE6ECEB6577}" srcOrd="8" destOrd="0" presId="urn:microsoft.com/office/officeart/2005/8/layout/cycle8"/>
    <dgm:cxn modelId="{A39C91E6-B2D1-462F-8C27-34B25C0C6A80}" type="presParOf" srcId="{ABEB8DDC-EBD1-4B50-A95F-2C4E4D09ECA8}" destId="{A27A6287-3A9F-4F7D-84D0-9D35F9383AE8}" srcOrd="9" destOrd="0" presId="urn:microsoft.com/office/officeart/2005/8/layout/cycle8"/>
    <dgm:cxn modelId="{320162E9-6D5F-4940-A6D6-EBC6C9411D68}" type="presParOf" srcId="{ABEB8DDC-EBD1-4B50-A95F-2C4E4D09ECA8}" destId="{E7F91A63-7C2D-4479-82E0-B6A1F1B3D39A}" srcOrd="10" destOrd="0" presId="urn:microsoft.com/office/officeart/2005/8/layout/cycle8"/>
    <dgm:cxn modelId="{5AEDDE68-C0D2-461D-A808-4BEA9A858E2C}" type="presParOf" srcId="{ABEB8DDC-EBD1-4B50-A95F-2C4E4D09ECA8}" destId="{D7CDEE93-6168-46C6-BAEC-E2CA3F1AB442}" srcOrd="11" destOrd="0" presId="urn:microsoft.com/office/officeart/2005/8/layout/cycle8"/>
    <dgm:cxn modelId="{A142CE91-96C1-4367-8FC5-2F60578A7709}" type="presParOf" srcId="{ABEB8DDC-EBD1-4B50-A95F-2C4E4D09ECA8}" destId="{AC528C99-5EB2-4A1B-9DCB-CF54D0B5596A}" srcOrd="12" destOrd="0" presId="urn:microsoft.com/office/officeart/2005/8/layout/cycle8"/>
    <dgm:cxn modelId="{DFFFC016-E756-4193-9BC0-5362E7A5766A}" type="presParOf" srcId="{ABEB8DDC-EBD1-4B50-A95F-2C4E4D09ECA8}" destId="{2240267E-4331-437A-BE37-7720B00C3271}" srcOrd="13" destOrd="0" presId="urn:microsoft.com/office/officeart/2005/8/layout/cycle8"/>
    <dgm:cxn modelId="{ABCCDEE4-CD27-4C9A-945F-EB1C0621AFCE}" type="presParOf" srcId="{ABEB8DDC-EBD1-4B50-A95F-2C4E4D09ECA8}" destId="{FF835ABC-95E2-4D1C-A411-E5428F01FE2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5828-EF4B-4042-BEE4-5E45E7266871}">
      <dsp:nvSpPr>
        <dsp:cNvPr id="0" name=""/>
        <dsp:cNvSpPr/>
      </dsp:nvSpPr>
      <dsp:spPr>
        <a:xfrm>
          <a:off x="914806" y="313591"/>
          <a:ext cx="4052571" cy="40525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Interactive Process</a:t>
          </a:r>
        </a:p>
      </dsp:txBody>
      <dsp:txXfrm>
        <a:off x="3050608" y="1172351"/>
        <a:ext cx="1447347" cy="1206122"/>
      </dsp:txXfrm>
    </dsp:sp>
    <dsp:sp modelId="{B3094B4A-F061-49AF-A5DD-2B179C2BF831}">
      <dsp:nvSpPr>
        <dsp:cNvPr id="0" name=""/>
        <dsp:cNvSpPr/>
      </dsp:nvSpPr>
      <dsp:spPr>
        <a:xfrm>
          <a:off x="831342" y="458326"/>
          <a:ext cx="4052571" cy="40525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Letter of Accommodation</a:t>
          </a:r>
        </a:p>
      </dsp:txBody>
      <dsp:txXfrm>
        <a:off x="1796240" y="3087673"/>
        <a:ext cx="2171020" cy="1061387"/>
      </dsp:txXfrm>
    </dsp:sp>
    <dsp:sp modelId="{EA78849C-77B6-47BA-8911-9BE6ECEB6577}">
      <dsp:nvSpPr>
        <dsp:cNvPr id="0" name=""/>
        <dsp:cNvSpPr/>
      </dsp:nvSpPr>
      <dsp:spPr>
        <a:xfrm>
          <a:off x="747879" y="313591"/>
          <a:ext cx="4052571" cy="40525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Implementation</a:t>
          </a:r>
        </a:p>
      </dsp:txBody>
      <dsp:txXfrm>
        <a:off x="1217301" y="1172351"/>
        <a:ext cx="1447347" cy="1206122"/>
      </dsp:txXfrm>
    </dsp:sp>
    <dsp:sp modelId="{AC528C99-5EB2-4A1B-9DCB-CF54D0B5596A}">
      <dsp:nvSpPr>
        <dsp:cNvPr id="0" name=""/>
        <dsp:cNvSpPr/>
      </dsp:nvSpPr>
      <dsp:spPr>
        <a:xfrm>
          <a:off x="664267" y="62718"/>
          <a:ext cx="4554318" cy="45543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0267E-4331-437A-BE37-7720B00C3271}">
      <dsp:nvSpPr>
        <dsp:cNvPr id="0" name=""/>
        <dsp:cNvSpPr/>
      </dsp:nvSpPr>
      <dsp:spPr>
        <a:xfrm>
          <a:off x="580469" y="207196"/>
          <a:ext cx="4554318" cy="45543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5ABC-95E2-4D1C-A411-E5428F01FE21}">
      <dsp:nvSpPr>
        <dsp:cNvPr id="0" name=""/>
        <dsp:cNvSpPr/>
      </dsp:nvSpPr>
      <dsp:spPr>
        <a:xfrm>
          <a:off x="496671" y="62718"/>
          <a:ext cx="4554318" cy="45543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574C-6F45-6042-97A7-9BBE6C2E37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E2D8-0EC0-B547-9723-D0646909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b13bdc97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b13bdc97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b13bdc9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b13bdc97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ableism and inaccessible learning environments = default modes of instruction serve certain kinds of bodies/minds best, and that’s not often noticed or questioned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b13bdc97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b13bdc97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b13bdc97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b13bdc97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Presentation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Title Goes Here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Subtitle of </a:t>
            </a:r>
            <a:b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7A34-7AA6-4A6D-9FAA-26708B2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5AF9E-04D4-4196-B207-8DB0633B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C2943-E169-47FC-84CC-521FC253E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3576-1F60-448C-9E80-DBDC0463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A10-9A9E-4E74-AA58-91082EE8E69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3ECA-7FB9-4F4C-99DF-5611E79B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DFFA3-6785-4F33-A478-84F144C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CBD2-7B00-4BE0-BFCF-70EC2E7B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08510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9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93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9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21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16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4933"/>
            <a:ext cx="7254345" cy="4394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212668" y="1794933"/>
            <a:ext cx="3142720" cy="4394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5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5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ew_uic_mark_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8" y="6203973"/>
            <a:ext cx="549764" cy="5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4" r:id="rId8"/>
    <p:sldLayoutId id="2147483655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850A3"/>
          </a:solidFill>
          <a:latin typeface="Theinhardt Black" charset="0"/>
          <a:ea typeface="Theinhardt Black" charset="0"/>
          <a:cs typeface="Theinhard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RC@UI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tiff"/><Relationship Id="rId4" Type="http://schemas.openxmlformats.org/officeDocument/2006/relationships/hyperlink" Target="http://drc.uic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B802-9D02-4214-9843-077ED0DF0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DRC 101</a:t>
            </a:r>
          </a:p>
        </p:txBody>
      </p:sp>
      <p:sp>
        <p:nvSpPr>
          <p:cNvPr id="60" name="Google Shape;60;p13"/>
          <p:cNvSpPr/>
          <p:nvPr/>
        </p:nvSpPr>
        <p:spPr>
          <a:xfrm>
            <a:off x="0" y="0"/>
            <a:ext cx="9367024" cy="6858000"/>
          </a:xfrm>
          <a:prstGeom prst="rect">
            <a:avLst/>
          </a:prstGeom>
          <a:solidFill>
            <a:srgbClr val="2850A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Accessibility and Accommodations for DGSs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en-US" sz="6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Margaret Fink, Director, Disability Cultural Center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Sophia Hamilton, Director, Disability Resource Center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en-US" sz="66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Available for download at drc.uic.edu/presentations</a:t>
            </a:r>
            <a:endParaRPr sz="3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Accessibility: Keep in mind students who...</a:t>
            </a:r>
            <a:endParaRPr dirty="0"/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1"/>
          </p:nvPr>
        </p:nvSpPr>
        <p:spPr>
          <a:xfrm>
            <a:off x="838200" y="2106631"/>
            <a:ext cx="10515600" cy="43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500" dirty="0">
                <a:solidFill>
                  <a:schemeClr val="dk1"/>
                </a:solidFill>
              </a:rPr>
              <a:t>Navigate computers and the web using only their keyboard (the mouse is a tool for sighted people who have full range of hand/arm motion)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solidFill>
                  <a:schemeClr val="dk1"/>
                </a:solidFill>
              </a:rPr>
              <a:t>Rely on assistive technology (screen readers, speech-driven navigation software, screen magnification, etc.) to access your course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solidFill>
                  <a:schemeClr val="dk1"/>
                </a:solidFill>
              </a:rPr>
              <a:t>Cannot see the beautiful graphics you put up, but still want/need the information that graphic content conveys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solidFill>
                  <a:schemeClr val="dk1"/>
                </a:solidFill>
              </a:rPr>
              <a:t>Cannot hear the audio/video content you put up but still want/need the information that A/V content conveys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</a:rPr>
              <a:t>Obviously these students deserve to learn just like their colleagues.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DCFA9E-C53B-4E56-AB33-4E1F312C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“Quick Guide” for Online Course Accessibility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76E4B-E58C-42D9-9029-C6FE45CA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813"/>
            <a:ext cx="10515600" cy="1852523"/>
          </a:xfrm>
        </p:spPr>
        <p:txBody>
          <a:bodyPr>
            <a:normAutofit/>
          </a:bodyPr>
          <a:lstStyle/>
          <a:p>
            <a:r>
              <a:rPr lang="en-US" sz="4400" dirty="0"/>
              <a:t>Available at go.uic.edu/</a:t>
            </a:r>
            <a:r>
              <a:rPr lang="en-US" sz="4400" dirty="0" err="1"/>
              <a:t>AccessibleDocs</a:t>
            </a:r>
            <a:endParaRPr lang="en-US" sz="4400" dirty="0"/>
          </a:p>
          <a:p>
            <a:r>
              <a:rPr lang="en-US" sz="4400" dirty="0"/>
              <a:t>On DRC website under “Faculty” menu</a:t>
            </a:r>
          </a:p>
        </p:txBody>
      </p:sp>
    </p:spTree>
    <p:extLst>
      <p:ext uri="{BB962C8B-B14F-4D97-AF65-F5344CB8AC3E}">
        <p14:creationId xmlns:p14="http://schemas.microsoft.com/office/powerpoint/2010/main" val="133167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25035"/>
            <a:ext cx="12192000" cy="1034683"/>
          </a:xfrm>
        </p:spPr>
        <p:txBody>
          <a:bodyPr>
            <a:noAutofit/>
          </a:bodyPr>
          <a:lstStyle/>
          <a:p>
            <a:r>
              <a:rPr lang="en-US" sz="4800" dirty="0"/>
              <a:t>QUESTIONS?</a:t>
            </a:r>
            <a:br>
              <a:rPr lang="en-US" sz="4800" dirty="0"/>
            </a:br>
            <a:br>
              <a:rPr lang="en-US" sz="4800" dirty="0"/>
            </a:br>
            <a:r>
              <a:rPr lang="en-US" sz="2800" dirty="0"/>
              <a:t>(312) 413-2183 (Google Voice)   DRC.UIC.EDU  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DRC@UIC.EDU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[Phone number]    DCC.UIC.EDU   DCC@UIC.EDU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04337"/>
            <a:ext cx="12192000" cy="3692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Disability Resource Center  |  Disability Cultural Center</a:t>
            </a:r>
          </a:p>
        </p:txBody>
      </p:sp>
    </p:spTree>
    <p:extLst>
      <p:ext uri="{BB962C8B-B14F-4D97-AF65-F5344CB8AC3E}">
        <p14:creationId xmlns:p14="http://schemas.microsoft.com/office/powerpoint/2010/main" val="87088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Disability Cultural Center (DCC)</a:t>
            </a: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body" idx="1"/>
          </p:nvPr>
        </p:nvSpPr>
        <p:spPr>
          <a:xfrm>
            <a:off x="838200" y="1429821"/>
            <a:ext cx="10515600" cy="43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One of seven </a:t>
            </a:r>
            <a:r>
              <a:rPr lang="en-US" b="1" dirty="0"/>
              <a:t>Centers for Cultural Understanding and Social Change</a:t>
            </a:r>
            <a:br>
              <a:rPr lang="en-US" b="1" dirty="0"/>
            </a:br>
            <a:endParaRPr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Work to promote an understanding of disability as a </a:t>
            </a:r>
            <a:r>
              <a:rPr lang="en-US" b="1" dirty="0"/>
              <a:t>social justice</a:t>
            </a:r>
            <a:r>
              <a:rPr lang="en-US" dirty="0"/>
              <a:t> issue and a site for </a:t>
            </a:r>
            <a:r>
              <a:rPr lang="en-US" b="1" dirty="0"/>
              <a:t>identity and community</a:t>
            </a:r>
            <a:br>
              <a:rPr lang="en-US" b="1" dirty="0"/>
            </a:br>
            <a:endParaRPr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Create spaces of </a:t>
            </a:r>
            <a:r>
              <a:rPr lang="en-US" b="1" dirty="0"/>
              <a:t>belonging</a:t>
            </a:r>
            <a:r>
              <a:rPr lang="en-US" dirty="0"/>
              <a:t> for disabled students, staff, faculty--whether they identify as disabled, are exploring their relationship to disability identity, or are thinking through whether they have a disability</a:t>
            </a:r>
            <a:br>
              <a:rPr lang="en-US" dirty="0"/>
            </a:b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Establish forums on campus for </a:t>
            </a:r>
            <a:r>
              <a:rPr lang="en-US" b="1" dirty="0"/>
              <a:t>celebrating the lived experience of disability &amp; disability culture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Toward a More Accessible Culture at UIC</a:t>
            </a:r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838200" y="1398997"/>
            <a:ext cx="10515600" cy="43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DCC hosts public programs for thinking through disability and accessibility on a structural level, to </a:t>
            </a:r>
            <a:r>
              <a:rPr lang="en-US" b="1" dirty="0"/>
              <a:t>understand ableism</a:t>
            </a:r>
            <a:r>
              <a:rPr lang="en-US" dirty="0"/>
              <a:t> and its intersection with other systems of privilege and oppression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* * *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b="1" dirty="0"/>
              <a:t>Academic ableism</a:t>
            </a:r>
            <a:r>
              <a:rPr lang="en-US" dirty="0"/>
              <a:t> and </a:t>
            </a:r>
            <a:r>
              <a:rPr lang="en-US" b="1" dirty="0"/>
              <a:t>inaccessible learning environments</a:t>
            </a:r>
            <a:r>
              <a:rPr lang="en-US" dirty="0"/>
              <a:t> are central to the overall culture of our campus</a:t>
            </a:r>
            <a:br>
              <a:rPr lang="en-US" dirty="0"/>
            </a:b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Students with disabilities or other conditions are confronted over and over with materials, built environments, assessment practices, and social spaces that position them as </a:t>
            </a:r>
            <a:r>
              <a:rPr lang="en-US" b="1" dirty="0"/>
              <a:t>unanticipated, an interruption, a problem, or a burden/chore </a:t>
            </a:r>
            <a:r>
              <a:rPr lang="en-US" dirty="0"/>
              <a:t> 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Accommodations and Accessibility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10515600" cy="43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Disability Resource Center works hard to make sure disabled students get the adjustments they need in class to give equitable access to our university’s learning environments--</a:t>
            </a:r>
            <a:r>
              <a:rPr lang="en-US" b="1">
                <a:solidFill>
                  <a:schemeClr val="dk1"/>
                </a:solidFill>
              </a:rPr>
              <a:t>accommodations</a:t>
            </a:r>
            <a:r>
              <a:rPr lang="en-US">
                <a:solidFill>
                  <a:schemeClr val="dk1"/>
                </a:solidFill>
              </a:rPr>
              <a:t>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This guide takes it as a given that </a:t>
            </a:r>
            <a:r>
              <a:rPr lang="en-US" b="1">
                <a:solidFill>
                  <a:schemeClr val="dk1"/>
                </a:solidFill>
              </a:rPr>
              <a:t>accommodations work best </a:t>
            </a:r>
            <a:r>
              <a:rPr lang="en-US">
                <a:solidFill>
                  <a:schemeClr val="dk1"/>
                </a:solidFill>
              </a:rPr>
              <a:t>when </a:t>
            </a:r>
            <a:r>
              <a:rPr lang="en-US" b="1">
                <a:solidFill>
                  <a:schemeClr val="dk1"/>
                </a:solidFill>
              </a:rPr>
              <a:t>accessibility is understood as an active, ongoing process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>
                <a:solidFill>
                  <a:schemeClr val="dk1"/>
                </a:solidFill>
              </a:rPr>
              <a:t>Universal Design </a:t>
            </a:r>
            <a:r>
              <a:rPr lang="en-US">
                <a:solidFill>
                  <a:schemeClr val="dk1"/>
                </a:solidFill>
              </a:rPr>
              <a:t>is an approach that tries to anticipate as many kinds of users as it knows how and designs for them, </a:t>
            </a:r>
            <a:r>
              <a:rPr lang="en-US" b="1">
                <a:solidFill>
                  <a:schemeClr val="dk1"/>
                </a:solidFill>
              </a:rPr>
              <a:t>building accessibility in from the start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A1687-90BF-4A86-976E-3579EFFAF9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UIC Disability Resource Center</a:t>
            </a:r>
          </a:p>
        </p:txBody>
      </p:sp>
      <p:pic>
        <p:nvPicPr>
          <p:cNvPr id="2" name="Picture 1" descr="Exterior of Student Services Build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78000"/>
                    </a14:imgEffect>
                    <a14:imgEffect>
                      <a14:brightnessContrast bright="-18000" contras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CCC89-8A7F-4A1F-B5F3-1E3E73D19A3A}"/>
              </a:ext>
            </a:extLst>
          </p:cNvPr>
          <p:cNvSpPr/>
          <p:nvPr/>
        </p:nvSpPr>
        <p:spPr>
          <a:xfrm>
            <a:off x="443056" y="3305513"/>
            <a:ext cx="7525287" cy="3170099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Located in </a:t>
            </a:r>
            <a:r>
              <a:rPr kumimoji="0" lang="en-US" sz="4000" b="1" i="0" u="sng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Suite 1070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of SSB</a:t>
            </a:r>
            <a:b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1200 W Harrison Street (remote)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http://drc.uic.edu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// drc@uic.edu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312-413-2183</a:t>
            </a:r>
          </a:p>
        </p:txBody>
      </p:sp>
      <p:pic>
        <p:nvPicPr>
          <p:cNvPr id="6" name="Picture 5" descr="UIC Disability Resource Center">
            <a:extLst>
              <a:ext uri="{FF2B5EF4-FFF2-40B4-BE49-F238E27FC236}">
                <a16:creationId xmlns:a16="http://schemas.microsoft.com/office/drawing/2014/main" id="{75904377-1027-A749-AC8C-9EE593D9D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6691"/>
            <a:ext cx="8276614" cy="20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94" y="12729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850A3"/>
                </a:solidFill>
              </a:rPr>
              <a:t>DISABILITY RIGHTS LAWS IN HIGHER ED</a:t>
            </a:r>
          </a:p>
        </p:txBody>
      </p:sp>
      <p:pic>
        <p:nvPicPr>
          <p:cNvPr id="7" name="Content Placeholder 5" descr="Images of protesters with signs saying &quot;Sign 504 Now&quot; and &quot;Access to Work.&quot; Bold lettering says &quot;504, April 4 - 28, 1977)." title="Section 504 Poster Image">
            <a:extLst>
              <a:ext uri="{FF2B5EF4-FFF2-40B4-BE49-F238E27FC236}">
                <a16:creationId xmlns:a16="http://schemas.microsoft.com/office/drawing/2014/main" id="{FB4AC254-FD96-481E-AC42-FEAD4A132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421" y="1248212"/>
            <a:ext cx="2301815" cy="511128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668" y="1541159"/>
            <a:ext cx="5181600" cy="45253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spc="-60" dirty="0">
                <a:latin typeface="Theinhardt"/>
              </a:rPr>
              <a:t>Passed as a result of civil unrest and protest</a:t>
            </a:r>
          </a:p>
          <a:p>
            <a:pPr marL="0" indent="0" algn="ctr">
              <a:buNone/>
            </a:pPr>
            <a:endParaRPr lang="en-US" sz="1100" b="1" spc="-60" dirty="0">
              <a:latin typeface="Theinhardt"/>
            </a:endParaRPr>
          </a:p>
          <a:p>
            <a:pPr marL="0" indent="0" algn="ctr">
              <a:buNone/>
            </a:pPr>
            <a:r>
              <a:rPr lang="en-US" b="1" spc="-60" dirty="0">
                <a:latin typeface="Theinhardt"/>
              </a:rPr>
              <a:t>Protect students with disabilities from discrimination, exclusion, denial of educational benefits; support “reasonable accommodations”</a:t>
            </a:r>
          </a:p>
          <a:p>
            <a:pPr marL="0" indent="0" algn="ctr">
              <a:buNone/>
            </a:pPr>
            <a:endParaRPr lang="en-US" sz="1100" b="1" spc="-60" dirty="0">
              <a:latin typeface="Theinhardt"/>
            </a:endParaRPr>
          </a:p>
          <a:p>
            <a:pPr marL="0" indent="0" algn="ctr">
              <a:buNone/>
            </a:pPr>
            <a:r>
              <a:rPr lang="en-US" b="1" spc="-60" dirty="0">
                <a:latin typeface="Theinhardt"/>
              </a:rPr>
              <a:t>About removing barriers to ACCESS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Content Placeholder 9" descr="Image of George H. W. Bush signing the ADA at a table outdoors. Image of thousands of people in front of the White House. Bold text reads &quot;ADA July 26, 1990.&quot;" title="ADA Poster Image">
            <a:extLst>
              <a:ext uri="{FF2B5EF4-FFF2-40B4-BE49-F238E27FC236}">
                <a16:creationId xmlns:a16="http://schemas.microsoft.com/office/drawing/2014/main" id="{0CAA9B09-097F-421E-8D8E-035E4E92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2780" y="1248212"/>
            <a:ext cx="2301814" cy="51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A6CC-2C99-8247-9AEE-AF615077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ACCOMMODATION (IN BRIEF)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EED6-840D-B747-919B-3CA1F255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7"/>
            <a:ext cx="5181600" cy="440531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dirty="0"/>
              <a:t>Not an advantage; about </a:t>
            </a:r>
            <a:r>
              <a:rPr lang="en-US" altLang="en-US" u="sng" dirty="0"/>
              <a:t>removing the barrier to equal access</a:t>
            </a:r>
            <a:r>
              <a:rPr lang="en-US" alt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Testing accommodations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Sighted lab assistance, interpreting, CART, captioning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Classroom relocation, accessible furniture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Alternate text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Peer note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Assistive technology and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transportation and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Attendance and deadline flexibility</a:t>
            </a:r>
          </a:p>
          <a:p>
            <a:endParaRPr lang="en-US" dirty="0"/>
          </a:p>
        </p:txBody>
      </p:sp>
      <p:pic>
        <p:nvPicPr>
          <p:cNvPr id="18" name="Content Placeholder 17" descr="Student getting CART services on laptop during a class">
            <a:extLst>
              <a:ext uri="{FF2B5EF4-FFF2-40B4-BE49-F238E27FC236}">
                <a16:creationId xmlns:a16="http://schemas.microsoft.com/office/drawing/2014/main" id="{28C5E33B-5CA5-B34E-9C3E-8FC36AC7CB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834"/>
            <a:ext cx="5181600" cy="3454400"/>
          </a:xfrm>
          <a:prstGeom prst="rect">
            <a:avLst/>
          </a:prstGeom>
          <a:ln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14675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A4AF-C021-490B-9FA4-0770595E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452" y="311022"/>
            <a:ext cx="3932237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Accommodation Process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44258-A767-40F0-8A40-AA35EE5B5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8800" y="1908109"/>
            <a:ext cx="4821382" cy="4557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Must begin with disclosure of disability and request for accommodations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Interactive Process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Letter of Accommodation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Implementation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If there are issues or concerns with implementation, we may have to re-enter the interactive process</a:t>
            </a:r>
          </a:p>
          <a:p>
            <a:pPr marL="742950" lvl="1" indent="-285750">
              <a:buFontTx/>
              <a:buChar char="-"/>
            </a:pPr>
            <a:r>
              <a:rPr lang="en-US" sz="1800" dirty="0"/>
              <a:t>If it is determined that accommodations must be amended or changed, a new letter of accommodation is created and new accommodations are implemented</a:t>
            </a:r>
          </a:p>
          <a:p>
            <a:endParaRPr lang="en-US" dirty="0"/>
          </a:p>
        </p:txBody>
      </p:sp>
      <p:grpSp>
        <p:nvGrpSpPr>
          <p:cNvPr id="5" name="Group 4" descr="DRC process illustrated graphically: the process is a cycle of &quot;interactive process, letter of accommodation, and implementation,&quot; but must begin with &quot;disclosure and request&quot;">
            <a:extLst>
              <a:ext uri="{FF2B5EF4-FFF2-40B4-BE49-F238E27FC236}">
                <a16:creationId xmlns:a16="http://schemas.microsoft.com/office/drawing/2014/main" id="{F1564DFB-BE9D-468B-9C45-6D5F10DC31BF}"/>
              </a:ext>
            </a:extLst>
          </p:cNvPr>
          <p:cNvGrpSpPr/>
          <p:nvPr/>
        </p:nvGrpSpPr>
        <p:grpSpPr>
          <a:xfrm>
            <a:off x="380743" y="307911"/>
            <a:ext cx="5715257" cy="6078894"/>
            <a:chOff x="3184335" y="635072"/>
            <a:chExt cx="5823329" cy="6222929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B7020BFF-979E-4A23-A3C7-839F1257532B}"/>
                </a:ext>
              </a:extLst>
            </p:cNvPr>
            <p:cNvGraphicFramePr/>
            <p:nvPr/>
          </p:nvGraphicFramePr>
          <p:xfrm>
            <a:off x="3184335" y="1919198"/>
            <a:ext cx="5823329" cy="49388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F6189C8A-BE6D-443D-89D1-56B1901A2241}"/>
                </a:ext>
              </a:extLst>
            </p:cNvPr>
            <p:cNvSpPr/>
            <p:nvPr/>
          </p:nvSpPr>
          <p:spPr>
            <a:xfrm rot="2162921">
              <a:off x="5353934" y="635072"/>
              <a:ext cx="2103742" cy="197613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B305EF-E0F3-4DD4-B762-B92D2B474BCC}"/>
                </a:ext>
              </a:extLst>
            </p:cNvPr>
            <p:cNvSpPr/>
            <p:nvPr/>
          </p:nvSpPr>
          <p:spPr>
            <a:xfrm>
              <a:off x="6095999" y="1240586"/>
              <a:ext cx="2646785" cy="7651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Disclosure +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54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6768-A747-46E1-B504-0F306850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RECEIVE AN LOA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515150"/>
            <a:ext cx="5499825" cy="58276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altLang="en-US" sz="36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Don’t feel pressure to respond immediately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spc="-60" dirty="0">
                <a:solidFill>
                  <a:srgbClr val="2850A3"/>
                </a:solidFill>
                <a:latin typeface="Theinhardt"/>
              </a:rPr>
              <a:t>Do not deny accommodations without contacting DRC.</a:t>
            </a: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Consider what you say: </a:t>
            </a:r>
            <a:r>
              <a:rPr lang="en-US" altLang="en-US" sz="2800" dirty="0"/>
              <a:t>this conversation is sensitive, and jokes or off-hand remarks can be very impactful in this moment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Schedule a time to meet; concentrate on accommodations (not diagnosis); put implementation plan in writing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7" r="20320"/>
          <a:stretch/>
        </p:blipFill>
        <p:spPr>
          <a:xfrm>
            <a:off x="409692" y="1778191"/>
            <a:ext cx="5181000" cy="33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21412</TotalTime>
  <Words>761</Words>
  <Application>Microsoft Office PowerPoint</Application>
  <PresentationFormat>Widescreen</PresentationFormat>
  <Paragraphs>74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Theinhardt</vt:lpstr>
      <vt:lpstr>Theinhardt Black</vt:lpstr>
      <vt:lpstr>Office Theme</vt:lpstr>
      <vt:lpstr>DRC 101</vt:lpstr>
      <vt:lpstr>Disability Cultural Center (DCC)</vt:lpstr>
      <vt:lpstr>Toward a More Accessible Culture at UIC</vt:lpstr>
      <vt:lpstr>Accommodations and Accessibility</vt:lpstr>
      <vt:lpstr>UIC Disability Resource Center</vt:lpstr>
      <vt:lpstr>DISABILITY RIGHTS LAWS IN HIGHER ED</vt:lpstr>
      <vt:lpstr>REASONABLE ACCOMMODATION (IN BRIEF)</vt:lpstr>
      <vt:lpstr>Accommodation Process Overview</vt:lpstr>
      <vt:lpstr>WHEN YOU RECEIVE AN LOA</vt:lpstr>
      <vt:lpstr>Online Accessibility: Keep in mind students who...</vt:lpstr>
      <vt:lpstr>“Quick Guide” for Online Course Accessibility</vt:lpstr>
      <vt:lpstr>QUESTIONS?  (312) 413-2183 (Google Voice)   DRC.UIC.EDU   DRC@UIC.EDU  [Phone number]    DCC.UIC.EDU   DCC@UIC.EDU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Sophia Irini</dc:creator>
  <cp:lastModifiedBy>Hamilton, Sophia Irini</cp:lastModifiedBy>
  <cp:revision>83</cp:revision>
  <dcterms:created xsi:type="dcterms:W3CDTF">2019-01-18T20:42:01Z</dcterms:created>
  <dcterms:modified xsi:type="dcterms:W3CDTF">2020-10-19T14:32:29Z</dcterms:modified>
</cp:coreProperties>
</file>