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5"/>
  </p:notesMasterIdLst>
  <p:sldIdLst>
    <p:sldId id="256" r:id="rId3"/>
    <p:sldId id="257" r:id="rId4"/>
    <p:sldId id="485" r:id="rId5"/>
    <p:sldId id="286" r:id="rId6"/>
    <p:sldId id="265" r:id="rId7"/>
    <p:sldId id="261" r:id="rId8"/>
    <p:sldId id="262" r:id="rId9"/>
    <p:sldId id="263" r:id="rId10"/>
    <p:sldId id="493" r:id="rId11"/>
    <p:sldId id="288" r:id="rId12"/>
    <p:sldId id="290" r:id="rId13"/>
    <p:sldId id="49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58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-140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a532da730_4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8a532da730_4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a532da730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8a532da730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a532da730_4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8a532da730_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500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a532da730_4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8a532da730_4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blue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153710" y="151718"/>
            <a:ext cx="6634364" cy="361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br>
              <a:rPr lang="en-US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lang="en-US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200" b="1" i="0" u="none" strike="noStrike" cap="none">
                <a:solidFill>
                  <a:srgbClr val="D5DBE5"/>
                </a:solidFill>
                <a:latin typeface="Arial"/>
                <a:ea typeface="Arial"/>
                <a:cs typeface="Arial"/>
                <a:sym typeface="Arial"/>
              </a:rPr>
              <a:t>Subtitle of </a:t>
            </a:r>
            <a:br>
              <a:rPr lang="en-US" sz="7200" b="1" i="0" u="none" strike="noStrike" cap="none">
                <a:solidFill>
                  <a:srgbClr val="D5DB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200" b="1" i="0" u="none" strike="noStrike" cap="none">
                <a:solidFill>
                  <a:srgbClr val="D5DBE5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9284" y="4497654"/>
            <a:ext cx="1599513" cy="2135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0A3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53710" y="151718"/>
            <a:ext cx="6634364" cy="361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en-US" sz="7200" b="1" kern="5000" spc="-200" dirty="0">
                <a:solidFill>
                  <a:srgbClr val="FFFFFF"/>
                </a:solidFill>
                <a:latin typeface="Theinhardt"/>
              </a:rPr>
              <a:t>Presentation</a:t>
            </a:r>
            <a:br>
              <a:rPr lang="en-US" sz="7200" b="1" kern="5000" spc="-200" dirty="0">
                <a:solidFill>
                  <a:srgbClr val="FFFFFF"/>
                </a:solidFill>
                <a:latin typeface="Theinhardt"/>
              </a:rPr>
            </a:br>
            <a:r>
              <a:rPr lang="en-US" sz="7200" b="1" kern="5000" spc="-200" dirty="0">
                <a:solidFill>
                  <a:srgbClr val="FFFFFF"/>
                </a:solidFill>
                <a:latin typeface="Theinhardt"/>
              </a:rPr>
              <a:t>Title Goes Here</a:t>
            </a:r>
            <a:br>
              <a:rPr lang="en-US" sz="7200" b="1" kern="5000" spc="-200" dirty="0">
                <a:solidFill>
                  <a:srgbClr val="FFFFFF"/>
                </a:solidFill>
                <a:latin typeface="Theinhardt"/>
              </a:rPr>
            </a:br>
            <a: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  <a:t>Subtitle of </a:t>
            </a:r>
            <a:b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</a:br>
            <a:r>
              <a:rPr lang="en-US" sz="7200" b="1" kern="5000" spc="-200" dirty="0">
                <a:solidFill>
                  <a:schemeClr val="tx2">
                    <a:lumMod val="20000"/>
                    <a:lumOff val="80000"/>
                  </a:schemeClr>
                </a:solidFill>
                <a:latin typeface="Theinhardt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84" y="4497654"/>
            <a:ext cx="1599513" cy="21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5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new_uic_mark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23" y="6108510"/>
            <a:ext cx="5303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2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757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6938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77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530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005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94933"/>
            <a:ext cx="7254345" cy="43947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4"/>
          </p:nvPr>
        </p:nvSpPr>
        <p:spPr>
          <a:xfrm>
            <a:off x="8212668" y="1794933"/>
            <a:ext cx="3142720" cy="4394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59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523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51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descr="blue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3" descr="new_uic_mark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0823" y="6108510"/>
            <a:ext cx="530352" cy="53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7A34-7AA6-4A6D-9FAA-26708B2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5AF9E-04D4-4196-B207-8DB0633B9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C2943-E169-47FC-84CC-521FC253E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73576-1F60-448C-9E80-DBDC0463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A10-9A9E-4E74-AA58-91082EE8E69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F3ECA-7FB9-4F4C-99DF-5611E79B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DFFA3-6785-4F33-A478-84F144CB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CBD2-7B00-4BE0-BFCF-70EC2E7B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6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0A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0A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169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0A3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0A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0A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839788" y="1794933"/>
            <a:ext cx="7254345" cy="43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8212668" y="1794933"/>
            <a:ext cx="3142720" cy="43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0A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0A3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85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 descr="new_uic_mark_blu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21118" y="6203973"/>
            <a:ext cx="549764" cy="5497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new_uic_mark_blu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8" y="6203973"/>
            <a:ext cx="549764" cy="54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1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850A3"/>
          </a:solidFill>
          <a:latin typeface="Theinhardt Black" charset="0"/>
          <a:ea typeface="Theinhardt Black" charset="0"/>
          <a:cs typeface="Theinhardt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heinhardt" charset="0"/>
          <a:ea typeface="Theinhardt" charset="0"/>
          <a:cs typeface="Theinhard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RC@UI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tiff"/><Relationship Id="rId4" Type="http://schemas.openxmlformats.org/officeDocument/2006/relationships/hyperlink" Target="http://drc.uic.ed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B802-9D02-4214-9843-077ED0DF0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DRC 101</a:t>
            </a:r>
          </a:p>
        </p:txBody>
      </p:sp>
      <p:sp>
        <p:nvSpPr>
          <p:cNvPr id="60" name="Google Shape;60;p13"/>
          <p:cNvSpPr/>
          <p:nvPr/>
        </p:nvSpPr>
        <p:spPr>
          <a:xfrm>
            <a:off x="0" y="365125"/>
            <a:ext cx="6868391" cy="6367748"/>
          </a:xfrm>
          <a:prstGeom prst="rect">
            <a:avLst/>
          </a:prstGeom>
          <a:solidFill>
            <a:srgbClr val="2850A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DRC </a:t>
            </a:r>
            <a:r>
              <a:rPr lang="en-US" sz="6000" b="1" dirty="0">
                <a:solidFill>
                  <a:srgbClr val="FFFFFF"/>
                </a:solidFill>
              </a:rPr>
              <a:t>Basics for First Year Seminar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6000" b="1" dirty="0">
                <a:solidFill>
                  <a:srgbClr val="FFFFFF"/>
                </a:solidFill>
              </a:rPr>
              <a:t>Students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endParaRPr lang="en-US"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3200" b="1" dirty="0">
                <a:solidFill>
                  <a:srgbClr val="FFFFFF"/>
                </a:solidFill>
              </a:rPr>
              <a:t>Presentation available for download at: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3200" b="1" dirty="0">
                <a:solidFill>
                  <a:srgbClr val="FFFFFF"/>
                </a:solidFill>
              </a:rPr>
              <a:t>d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rc.uic.edu/presentations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endParaRPr lang="en-US" sz="6600" b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10515600" cy="165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0A3"/>
              </a:buClr>
              <a:buSzPts val="4400"/>
              <a:buFont typeface="Arial"/>
              <a:buNone/>
            </a:pPr>
            <a:r>
              <a:rPr lang="en-US" dirty="0"/>
              <a:t>REASONABLE ACCOMMODATIONS</a:t>
            </a:r>
            <a:endParaRPr dirty="0"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br>
              <a:rPr lang="en-US" sz="2370" b="0" dirty="0">
                <a:solidFill>
                  <a:schemeClr val="dk1"/>
                </a:solidFill>
              </a:rPr>
            </a:br>
            <a:r>
              <a:rPr lang="en-US" sz="2370" b="0" dirty="0">
                <a:solidFill>
                  <a:schemeClr val="dk1"/>
                </a:solidFill>
              </a:rPr>
              <a:t>Not an advantage - about </a:t>
            </a:r>
            <a:r>
              <a:rPr lang="en-US" sz="2370" b="0" u="sng" dirty="0">
                <a:solidFill>
                  <a:schemeClr val="dk1"/>
                </a:solidFill>
              </a:rPr>
              <a:t>removing the barrier to equal access</a:t>
            </a:r>
            <a:r>
              <a:rPr lang="en-US" sz="2370" b="0" dirty="0">
                <a:solidFill>
                  <a:schemeClr val="dk1"/>
                </a:solidFill>
              </a:rPr>
              <a:t>:</a:t>
            </a:r>
            <a:endParaRPr sz="3000" b="0" dirty="0">
              <a:solidFill>
                <a:schemeClr val="dk1"/>
              </a:solidFill>
            </a:endParaRPr>
          </a:p>
        </p:txBody>
      </p:sp>
      <p:pic>
        <p:nvPicPr>
          <p:cNvPr id="146" name="Google Shape;146;p24" descr="Cartoon of student using CART live captioning while instructor lectures in front of blackboar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310625"/>
            <a:ext cx="4322400" cy="28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>
            <a:spLocks noGrp="1"/>
          </p:cNvSpPr>
          <p:nvPr>
            <p:ph type="body" idx="2"/>
          </p:nvPr>
        </p:nvSpPr>
        <p:spPr>
          <a:xfrm>
            <a:off x="5160600" y="2115525"/>
            <a:ext cx="6721200" cy="38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7020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/>
              <a:t>Testing accommodations</a:t>
            </a:r>
            <a:endParaRPr sz="2600" dirty="0"/>
          </a:p>
          <a:p>
            <a:pPr marL="342900" lvl="0" indent="-37020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/>
              <a:t>Sighted lab assistance, ASL interpreter, CART, captioning</a:t>
            </a:r>
            <a:endParaRPr sz="2600" dirty="0"/>
          </a:p>
          <a:p>
            <a:pPr marL="342900" lvl="0" indent="-37020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/>
              <a:t>Classroom relocation, accessible furniture</a:t>
            </a:r>
            <a:endParaRPr sz="2600" dirty="0"/>
          </a:p>
          <a:p>
            <a:pPr marL="342900" lvl="0" indent="-37020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/>
              <a:t>Alternate text formats like audio, Braille</a:t>
            </a:r>
            <a:endParaRPr sz="2600" dirty="0"/>
          </a:p>
          <a:p>
            <a:pPr marL="342900" lvl="0" indent="-37020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/>
              <a:t>Note taking - software or peer</a:t>
            </a:r>
            <a:endParaRPr sz="2600" dirty="0"/>
          </a:p>
          <a:p>
            <a:pPr marL="342900" lvl="0" indent="-37020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/>
              <a:t>Assistive technology and software </a:t>
            </a:r>
            <a:endParaRPr sz="2600" dirty="0"/>
          </a:p>
          <a:p>
            <a:pPr marL="342900" lvl="0" indent="-37020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/>
              <a:t>Accessible transportation and housing</a:t>
            </a:r>
            <a:endParaRPr sz="2600" dirty="0"/>
          </a:p>
          <a:p>
            <a:pPr marL="342900" lvl="0" indent="-37020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/>
              <a:t>Attendance and deadline flexibility</a:t>
            </a:r>
            <a:endParaRPr sz="2600" dirty="0"/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838200" y="35485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0A3"/>
              </a:buClr>
              <a:buSzPts val="4400"/>
              <a:buFont typeface="Arial"/>
              <a:buNone/>
            </a:pPr>
            <a:r>
              <a:rPr lang="en-US"/>
              <a:t>INTERACTIVE PROCESS</a:t>
            </a: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317700" y="1690825"/>
            <a:ext cx="59388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62" lvl="0" indent="-3663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/>
              <a:t>Determines reasonable accommodations that meet individual student’s needs</a:t>
            </a:r>
            <a:endParaRPr sz="2600"/>
          </a:p>
          <a:p>
            <a:pPr marL="461962" lvl="0" indent="-36639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/>
              <a:t>Made on a </a:t>
            </a:r>
            <a:r>
              <a:rPr lang="en-US" sz="2600" b="1" u="sng">
                <a:solidFill>
                  <a:srgbClr val="2850A3"/>
                </a:solidFill>
              </a:rPr>
              <a:t>case-by-case</a:t>
            </a:r>
            <a:r>
              <a:rPr lang="en-US" sz="2600"/>
              <a:t> basis </a:t>
            </a:r>
            <a:endParaRPr sz="2600"/>
          </a:p>
          <a:p>
            <a:pPr marL="461962" lvl="0" indent="-36639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Based on disability documentation and student interview with Disability Specialist</a:t>
            </a:r>
            <a:endParaRPr sz="2600"/>
          </a:p>
          <a:p>
            <a:pPr marL="461962" lvl="0" indent="-36639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/>
              <a:t>Not prescriptive by disability – what works for one student may not be a good fit for another </a:t>
            </a:r>
            <a:endParaRPr sz="2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600" b="1"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6789925" y="2559250"/>
            <a:ext cx="4792475" cy="3621300"/>
          </a:xfrm>
          <a:prstGeom prst="rect">
            <a:avLst/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600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700" b="1" dirty="0"/>
              <a:t>What are the steps?</a:t>
            </a:r>
            <a:endParaRPr sz="2700" b="1" dirty="0"/>
          </a:p>
          <a:p>
            <a:pPr marL="5715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Registration Form</a:t>
            </a:r>
            <a:endParaRPr sz="2700" dirty="0"/>
          </a:p>
          <a:p>
            <a:pPr marL="5715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Intake appointment with your Disability Specialist</a:t>
            </a:r>
            <a:endParaRPr sz="2700" dirty="0"/>
          </a:p>
          <a:p>
            <a:pPr marL="5715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Letter of Accommodation - specifies your unique accommodation plan</a:t>
            </a:r>
            <a:endParaRPr sz="27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6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600" dirty="0"/>
          </a:p>
        </p:txBody>
      </p:sp>
      <p:pic>
        <p:nvPicPr>
          <p:cNvPr id="164" name="Google Shape;164;p26" descr="Two people talking"/>
          <p:cNvPicPr preferRelativeResize="0"/>
          <p:nvPr/>
        </p:nvPicPr>
        <p:blipFill rotWithShape="1">
          <a:blip r:embed="rId3">
            <a:alphaModFix/>
          </a:blip>
          <a:srcRect b="32373"/>
          <a:stretch/>
        </p:blipFill>
        <p:spPr>
          <a:xfrm>
            <a:off x="8290375" y="628037"/>
            <a:ext cx="3146251" cy="18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79823"/>
            <a:ext cx="12192000" cy="1034683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CALL US: (312) 413-2183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EMAIL US: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DRC@UIC.EDU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WEBSITE: DRC.UIC.EDU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02641"/>
            <a:ext cx="12192000" cy="36927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Disability Resource Center  |  Office of Access and Equity</a:t>
            </a:r>
          </a:p>
        </p:txBody>
      </p:sp>
    </p:spTree>
    <p:extLst>
      <p:ext uri="{BB962C8B-B14F-4D97-AF65-F5344CB8AC3E}">
        <p14:creationId xmlns:p14="http://schemas.microsoft.com/office/powerpoint/2010/main" val="87088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1524000" y="309413"/>
            <a:ext cx="91440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770580" y="2063490"/>
            <a:ext cx="9144000" cy="27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Char char="•"/>
            </a:pPr>
            <a:r>
              <a:rPr lang="en-US" sz="2220" dirty="0"/>
              <a:t>DRC Basics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Char char="•"/>
            </a:pPr>
            <a:r>
              <a:rPr lang="en-US" sz="2220" dirty="0"/>
              <a:t>Civil Rights for Individuals with Disabilities</a:t>
            </a:r>
          </a:p>
          <a:p>
            <a:pPr marL="342900" indent="-342900" algn="l">
              <a:buSzPts val="2220"/>
              <a:buFont typeface="Arial"/>
              <a:buChar char="•"/>
            </a:pPr>
            <a:r>
              <a:rPr lang="en-US" sz="2220" dirty="0"/>
              <a:t>Defining Disability</a:t>
            </a:r>
            <a:endParaRPr sz="222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20"/>
              <a:buChar char="•"/>
            </a:pPr>
            <a:r>
              <a:rPr lang="en-US" sz="2220" dirty="0"/>
              <a:t>Disability Resource Center Process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20"/>
              <a:buChar char="•"/>
            </a:pPr>
            <a:r>
              <a:rPr lang="en-US" sz="2220" dirty="0"/>
              <a:t>Resources</a:t>
            </a:r>
          </a:p>
          <a:p>
            <a:pPr marL="80010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78000"/>
                    </a14:imgEffect>
                    <a14:imgEffect>
                      <a14:brightnessContrast bright="-18000" contrast="-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4CCC89-8A7F-4A1F-B5F3-1E3E73D19A3A}"/>
              </a:ext>
            </a:extLst>
          </p:cNvPr>
          <p:cNvSpPr/>
          <p:nvPr/>
        </p:nvSpPr>
        <p:spPr>
          <a:xfrm>
            <a:off x="443056" y="3305513"/>
            <a:ext cx="7525287" cy="3170099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Located in </a:t>
            </a:r>
            <a:r>
              <a:rPr kumimoji="0" lang="en-US" sz="4000" b="1" i="0" u="sng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Suite 1070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 of SSB</a:t>
            </a:r>
            <a:b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1200 W Harrison Street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einhard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http://drc.uic.edu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 // drc@uic.edu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einhard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einhardt"/>
                <a:ea typeface="+mn-ea"/>
                <a:cs typeface="+mn-cs"/>
              </a:rPr>
              <a:t>312-413-2183</a:t>
            </a:r>
          </a:p>
        </p:txBody>
      </p:sp>
      <p:pic>
        <p:nvPicPr>
          <p:cNvPr id="6" name="Picture 5" descr="UIC Disability Resource Center">
            <a:extLst>
              <a:ext uri="{FF2B5EF4-FFF2-40B4-BE49-F238E27FC236}">
                <a16:creationId xmlns:a16="http://schemas.microsoft.com/office/drawing/2014/main" id="{75904377-1027-A749-AC8C-9EE593D9D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2" y="776522"/>
            <a:ext cx="8276614" cy="20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0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>
            <a:spLocks noGrp="1"/>
          </p:cNvSpPr>
          <p:nvPr>
            <p:ph type="ctrTitle"/>
          </p:nvPr>
        </p:nvSpPr>
        <p:spPr>
          <a:xfrm>
            <a:off x="1212888" y="4316715"/>
            <a:ext cx="100539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000" dirty="0"/>
              <a:t>The Americans with Disabilities Act (ADA) had an important birthday last year? How old is the ADA?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A) 30 years old</a:t>
            </a:r>
            <a:br>
              <a:rPr lang="en-US" sz="4000" dirty="0"/>
            </a:br>
            <a:r>
              <a:rPr lang="en-US" sz="4000" dirty="0"/>
              <a:t>B) 50 years old</a:t>
            </a:r>
            <a:br>
              <a:rPr lang="en-US" sz="4000" dirty="0"/>
            </a:br>
            <a:r>
              <a:rPr lang="en-US" sz="4000" dirty="0"/>
              <a:t>C) 100 years old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878994" y="12431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0A3"/>
              </a:buClr>
              <a:buSzPts val="4400"/>
              <a:buFont typeface="Arial"/>
              <a:buNone/>
            </a:pPr>
            <a:r>
              <a:rPr lang="en-US">
                <a:solidFill>
                  <a:srgbClr val="2850A3"/>
                </a:solidFill>
              </a:rPr>
              <a:t>DISABILITY RIGHTS LAWS IN HIGHER ED</a:t>
            </a:r>
            <a:endParaRPr/>
          </a:p>
        </p:txBody>
      </p:sp>
      <p:pic>
        <p:nvPicPr>
          <p:cNvPr id="132" name="Google Shape;132;p22" descr="Section 504 Poster&#10;Protesters with signs saying &quot;Sign 504 Now&quot; and &quot;Access to Work.&quot; Bold lettering says &quot;504, April 4 - 28, 1977)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0421" y="1248212"/>
            <a:ext cx="2301900" cy="51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410668" y="1541159"/>
            <a:ext cx="5181600" cy="4525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b="1" dirty="0">
                <a:latin typeface="Arial"/>
                <a:ea typeface="Arial"/>
                <a:cs typeface="Arial"/>
                <a:sym typeface="Arial"/>
              </a:rPr>
              <a:t>Passed as a result of civil unrest and protest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7"/>
              <a:buNone/>
            </a:pPr>
            <a:endParaRPr sz="1017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b="1" dirty="0">
                <a:latin typeface="Arial"/>
                <a:ea typeface="Arial"/>
                <a:cs typeface="Arial"/>
                <a:sym typeface="Arial"/>
              </a:rPr>
              <a:t>Different legal protections than for K-12 students: guarantee          </a:t>
            </a:r>
            <a:r>
              <a:rPr lang="en-US" sz="2590" b="1" u="sng" dirty="0">
                <a:latin typeface="Arial"/>
                <a:ea typeface="Arial"/>
                <a:cs typeface="Arial"/>
                <a:sym typeface="Arial"/>
              </a:rPr>
              <a:t>equal ACCESS</a:t>
            </a: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111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b="1" dirty="0">
                <a:latin typeface="Arial"/>
                <a:ea typeface="Arial"/>
                <a:cs typeface="Arial"/>
                <a:sym typeface="Arial"/>
              </a:rPr>
              <a:t>At the college level: </a:t>
            </a:r>
          </a:p>
          <a:p>
            <a:pPr lvl="0" indent="-4572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Tx/>
              <a:buChar char="-"/>
            </a:pPr>
            <a:r>
              <a:rPr lang="en-US" sz="2000" b="1" dirty="0"/>
              <a:t>Students with disabilities meet the same standards</a:t>
            </a:r>
          </a:p>
          <a:p>
            <a:pPr lvl="0" indent="-4572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Tx/>
              <a:buChar char="-"/>
            </a:pPr>
            <a:r>
              <a:rPr lang="en-US" sz="2000" b="1" dirty="0"/>
              <a:t>You must ask for help if you need it (self-advocate)</a:t>
            </a:r>
          </a:p>
          <a:p>
            <a:pPr lvl="0" indent="-4572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Tx/>
              <a:buChar char="-"/>
            </a:pPr>
            <a:endParaRPr lang="en-US" sz="2590" b="1" dirty="0"/>
          </a:p>
          <a:p>
            <a:pPr lvl="0" indent="-4572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Tx/>
              <a:buChar char="-"/>
            </a:pPr>
            <a:endParaRPr dirty="0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</p:txBody>
      </p:sp>
      <p:pic>
        <p:nvPicPr>
          <p:cNvPr id="133" name="Google Shape;133;p22" descr="ADA Poster&#10;George H. W. Bush signing the ADA at a table outdoors. Thousands of people in front of the White House. Bold text reads &quot;ADA July 26, 1990.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2780" y="1248212"/>
            <a:ext cx="2301814" cy="511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ctrTitle"/>
          </p:nvPr>
        </p:nvSpPr>
        <p:spPr>
          <a:xfrm>
            <a:off x="1620982" y="2523579"/>
            <a:ext cx="9144000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dirty="0"/>
              <a:t>DEFINING DISABILITY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0A3"/>
              </a:buClr>
              <a:buSzPts val="4400"/>
              <a:buFont typeface="Arial"/>
              <a:buNone/>
            </a:pPr>
            <a:r>
              <a:rPr lang="en-US" dirty="0"/>
              <a:t>ASK YOURSELF:</a:t>
            </a:r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What is disability? What does disability mean to you, and where did you get that information?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DEFINE DISABILITY?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94395" y="2070169"/>
            <a:ext cx="5726185" cy="253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 u="sng" dirty="0">
                <a:latin typeface="Arial"/>
                <a:ea typeface="Arial"/>
                <a:cs typeface="Arial"/>
                <a:sym typeface="Arial"/>
              </a:rPr>
              <a:t>Legally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: a physical or mental impairment that substantially limits a major life function</a:t>
            </a:r>
            <a:endParaRPr dirty="0"/>
          </a:p>
          <a:p>
            <a:pPr marL="0" lvl="0" indent="95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 u="sng" dirty="0">
                <a:latin typeface="Arial"/>
                <a:ea typeface="Arial"/>
                <a:cs typeface="Arial"/>
                <a:sym typeface="Arial"/>
              </a:rPr>
              <a:t>Medical Model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: a diagnosis; a problem within a person that needs to be “fixed”</a:t>
            </a:r>
            <a:endParaRPr dirty="0"/>
          </a:p>
          <a:p>
            <a:pPr marL="0" lvl="0" indent="95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 u="sng" dirty="0">
                <a:latin typeface="Arial"/>
                <a:ea typeface="Arial"/>
                <a:cs typeface="Arial"/>
                <a:sym typeface="Arial"/>
              </a:rPr>
              <a:t>Social model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: environmental, attitudinal, and societal barriers cause disability</a:t>
            </a:r>
            <a:endParaRPr dirty="0"/>
          </a:p>
        </p:txBody>
      </p:sp>
      <p:pic>
        <p:nvPicPr>
          <p:cNvPr id="118" name="Google Shape;118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556" r="14979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ctrTitle"/>
          </p:nvPr>
        </p:nvSpPr>
        <p:spPr>
          <a:xfrm>
            <a:off x="1620982" y="2523579"/>
            <a:ext cx="91440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/>
              <a:t>DISABILITY RESOURCE CENTER PROCESS</a:t>
            </a:r>
            <a:endParaRPr sz="5400"/>
          </a:p>
        </p:txBody>
      </p:sp>
    </p:spTree>
    <p:extLst>
      <p:ext uri="{BB962C8B-B14F-4D97-AF65-F5344CB8AC3E}">
        <p14:creationId xmlns:p14="http://schemas.microsoft.com/office/powerpoint/2010/main" val="27210276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6833</TotalTime>
  <Words>393</Words>
  <Application>Microsoft Office PowerPoint</Application>
  <PresentationFormat>Widescreen</PresentationFormat>
  <Paragraphs>62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Theinhardt</vt:lpstr>
      <vt:lpstr>Theinhardt Black</vt:lpstr>
      <vt:lpstr>1_Office Theme</vt:lpstr>
      <vt:lpstr>Office Theme</vt:lpstr>
      <vt:lpstr>DRC 101</vt:lpstr>
      <vt:lpstr>AGENDA</vt:lpstr>
      <vt:lpstr>PowerPoint Presentation</vt:lpstr>
      <vt:lpstr>The Americans with Disabilities Act (ADA) had an important birthday last year? How old is the ADA?  A) 30 years old B) 50 years old C) 100 years old</vt:lpstr>
      <vt:lpstr>DISABILITY RIGHTS LAWS IN HIGHER ED</vt:lpstr>
      <vt:lpstr>DEFINING DISABILITY</vt:lpstr>
      <vt:lpstr>ASK YOURSELF:</vt:lpstr>
      <vt:lpstr>HOW DO WE DEFINE DISABILITY?</vt:lpstr>
      <vt:lpstr>DISABILITY RESOURCE CENTER PROCESS</vt:lpstr>
      <vt:lpstr>REASONABLE ACCOMMODATIONS  Not an advantage - about removing the barrier to equal access:</vt:lpstr>
      <vt:lpstr>INTERACTIVE PROCESS</vt:lpstr>
      <vt:lpstr>QUESTIONS?  CALL US: (312) 413-2183  EMAIL US: DRC@UIC.EDU  WEBSITE: DRC.UIC.EDU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DRC 101</dc:title>
  <dc:creator>Hamilton, Sophia Irini</dc:creator>
  <cp:lastModifiedBy>Hamilton, Sophia Irini</cp:lastModifiedBy>
  <cp:revision>18</cp:revision>
  <dcterms:created xsi:type="dcterms:W3CDTF">2020-07-21T22:26:50Z</dcterms:created>
  <dcterms:modified xsi:type="dcterms:W3CDTF">2021-08-14T19:48:32Z</dcterms:modified>
</cp:coreProperties>
</file>